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623" r:id="rId4"/>
  </p:sldMasterIdLst>
  <p:notesMasterIdLst>
    <p:notesMasterId r:id="rId35"/>
  </p:notesMasterIdLst>
  <p:handoutMasterIdLst>
    <p:handoutMasterId r:id="rId36"/>
  </p:handoutMasterIdLst>
  <p:sldIdLst>
    <p:sldId id="1107" r:id="rId5"/>
    <p:sldId id="1806" r:id="rId6"/>
    <p:sldId id="1824" r:id="rId7"/>
    <p:sldId id="1808" r:id="rId8"/>
    <p:sldId id="1809" r:id="rId9"/>
    <p:sldId id="991" r:id="rId10"/>
    <p:sldId id="1888" r:id="rId11"/>
    <p:sldId id="1795" r:id="rId12"/>
    <p:sldId id="1811" r:id="rId13"/>
    <p:sldId id="1813" r:id="rId14"/>
    <p:sldId id="1814" r:id="rId15"/>
    <p:sldId id="1641" r:id="rId16"/>
    <p:sldId id="1812" r:id="rId17"/>
    <p:sldId id="1815" r:id="rId18"/>
    <p:sldId id="1816" r:id="rId19"/>
    <p:sldId id="1796" r:id="rId20"/>
    <p:sldId id="1818" r:id="rId21"/>
    <p:sldId id="1819" r:id="rId22"/>
    <p:sldId id="1822" r:id="rId23"/>
    <p:sldId id="1802" r:id="rId24"/>
    <p:sldId id="1886" r:id="rId25"/>
    <p:sldId id="1889" r:id="rId26"/>
    <p:sldId id="1890" r:id="rId27"/>
    <p:sldId id="1887" r:id="rId28"/>
    <p:sldId id="1807" r:id="rId29"/>
    <p:sldId id="1642" r:id="rId30"/>
    <p:sldId id="1817" r:id="rId31"/>
    <p:sldId id="1820" r:id="rId32"/>
    <p:sldId id="1698" r:id="rId33"/>
    <p:sldId id="1685" r:id="rId34"/>
  </p:sldIdLst>
  <p:sldSz cx="12192000" cy="6858000"/>
  <p:notesSz cx="7302500" cy="9588500"/>
  <p:custDataLst>
    <p:tags r:id="rId37"/>
  </p:custDataLst>
  <p:defaultTextStyle>
    <a:defPPr>
      <a:defRPr lang="en-US"/>
    </a:defPPr>
    <a:lvl1pPr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5pPr>
    <a:lvl6pPr marL="2286000" algn="l" defTabSz="914400" rtl="0" eaLnBrk="1" latinLnBrk="0" hangingPunct="1">
      <a:defRPr kern="1200">
        <a:solidFill>
          <a:schemeClr val="tx1"/>
        </a:solidFill>
        <a:latin typeface="Tw Cen MT" panose="020B0602020104020603" pitchFamily="34" charset="0"/>
        <a:ea typeface="+mn-ea"/>
        <a:cs typeface="+mn-cs"/>
      </a:defRPr>
    </a:lvl6pPr>
    <a:lvl7pPr marL="2743200" algn="l" defTabSz="914400" rtl="0" eaLnBrk="1" latinLnBrk="0" hangingPunct="1">
      <a:defRPr kern="1200">
        <a:solidFill>
          <a:schemeClr val="tx1"/>
        </a:solidFill>
        <a:latin typeface="Tw Cen MT" panose="020B0602020104020603" pitchFamily="34" charset="0"/>
        <a:ea typeface="+mn-ea"/>
        <a:cs typeface="+mn-cs"/>
      </a:defRPr>
    </a:lvl7pPr>
    <a:lvl8pPr marL="3200400" algn="l" defTabSz="914400" rtl="0" eaLnBrk="1" latinLnBrk="0" hangingPunct="1">
      <a:defRPr kern="1200">
        <a:solidFill>
          <a:schemeClr val="tx1"/>
        </a:solidFill>
        <a:latin typeface="Tw Cen MT" panose="020B0602020104020603" pitchFamily="34" charset="0"/>
        <a:ea typeface="+mn-ea"/>
        <a:cs typeface="+mn-cs"/>
      </a:defRPr>
    </a:lvl8pPr>
    <a:lvl9pPr marL="3657600" algn="l" defTabSz="914400" rtl="0" eaLnBrk="1" latinLnBrk="0" hangingPunct="1">
      <a:defRPr kern="1200">
        <a:solidFill>
          <a:schemeClr val="tx1"/>
        </a:solidFill>
        <a:latin typeface="Tw Cen MT" panose="020B0602020104020603"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900">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initials="M" lastIdx="1" clrIdx="0">
    <p:extLst>
      <p:ext uri="{19B8F6BF-5375-455C-9EA6-DF929625EA0E}">
        <p15:presenceInfo xmlns:p15="http://schemas.microsoft.com/office/powerpoint/2012/main" userId="Mart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99"/>
    <a:srgbClr val="CC6600"/>
    <a:srgbClr val="0033CC"/>
    <a:srgbClr val="006600"/>
    <a:srgbClr val="FFCC00"/>
    <a:srgbClr val="99CCFF"/>
    <a:srgbClr val="996633"/>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80548" autoAdjust="0"/>
  </p:normalViewPr>
  <p:slideViewPr>
    <p:cSldViewPr>
      <p:cViewPr varScale="1">
        <p:scale>
          <a:sx n="55" d="100"/>
          <a:sy n="55" d="100"/>
        </p:scale>
        <p:origin x="1068" y="60"/>
      </p:cViewPr>
      <p:guideLst>
        <p:guide orient="horz" pos="2160"/>
        <p:guide pos="390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0" d="100"/>
          <a:sy n="80" d="100"/>
        </p:scale>
        <p:origin x="3888" y="114"/>
      </p:cViewPr>
      <p:guideLst>
        <p:guide orient="horz" pos="3020"/>
        <p:guide pos="230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Kennedy" userId="be7b46de-f922-4a9e-a6d1-a80490bb0658" providerId="ADAL" clId="{8EF78ADF-B3C2-44B1-8155-8DB4A0568F37}"/>
    <pc:docChg chg="custSel modSld">
      <pc:chgData name="Martin Kennedy" userId="be7b46de-f922-4a9e-a6d1-a80490bb0658" providerId="ADAL" clId="{8EF78ADF-B3C2-44B1-8155-8DB4A0568F37}" dt="2024-03-25T04:02:50.055" v="71" actId="478"/>
      <pc:docMkLst>
        <pc:docMk/>
      </pc:docMkLst>
      <pc:sldChg chg="delSp modSp">
        <pc:chgData name="Martin Kennedy" userId="be7b46de-f922-4a9e-a6d1-a80490bb0658" providerId="ADAL" clId="{8EF78ADF-B3C2-44B1-8155-8DB4A0568F37}" dt="2024-03-25T04:02:50.055" v="71" actId="478"/>
        <pc:sldMkLst>
          <pc:docMk/>
          <pc:sldMk cId="0" sldId="1107"/>
        </pc:sldMkLst>
        <pc:spChg chg="mod">
          <ac:chgData name="Martin Kennedy" userId="be7b46de-f922-4a9e-a6d1-a80490bb0658" providerId="ADAL" clId="{8EF78ADF-B3C2-44B1-8155-8DB4A0568F37}" dt="2024-03-25T04:02:45.869" v="70" actId="20577"/>
          <ac:spMkLst>
            <pc:docMk/>
            <pc:sldMk cId="0" sldId="1107"/>
            <ac:spMk id="4" creationId="{E0196F9B-3264-4F13-A626-55E7C8F1063A}"/>
          </ac:spMkLst>
        </pc:spChg>
        <pc:spChg chg="mod">
          <ac:chgData name="Martin Kennedy" userId="be7b46de-f922-4a9e-a6d1-a80490bb0658" providerId="ADAL" clId="{8EF78ADF-B3C2-44B1-8155-8DB4A0568F37}" dt="2024-03-25T04:01:14.863" v="2" actId="20577"/>
          <ac:spMkLst>
            <pc:docMk/>
            <pc:sldMk cId="0" sldId="1107"/>
            <ac:spMk id="6147" creationId="{72FA777A-FEA7-4CBA-B712-F1FA782AB38C}"/>
          </ac:spMkLst>
        </pc:spChg>
        <pc:picChg chg="del">
          <ac:chgData name="Martin Kennedy" userId="be7b46de-f922-4a9e-a6d1-a80490bb0658" providerId="ADAL" clId="{8EF78ADF-B3C2-44B1-8155-8DB4A0568F37}" dt="2024-03-25T04:02:50.055" v="71" actId="478"/>
          <ac:picMkLst>
            <pc:docMk/>
            <pc:sldMk cId="0" sldId="1107"/>
            <ac:picMk id="10" creationId="{9E27F9A3-CF93-4E54-96F5-596F4599FD0C}"/>
          </ac:picMkLst>
        </pc:picChg>
      </pc:sldChg>
    </pc:docChg>
  </pc:docChgLst>
  <pc:docChgLst>
    <pc:chgData name="Martin Kennedy" userId="be7b46de-f922-4a9e-a6d1-a80490bb0658" providerId="ADAL" clId="{96CF74E8-9BFE-4864-BC42-586F3D2018B2}"/>
    <pc:docChg chg="undo custSel addSld delSld modSld sldOrd">
      <pc:chgData name="Martin Kennedy" userId="be7b46de-f922-4a9e-a6d1-a80490bb0658" providerId="ADAL" clId="{96CF74E8-9BFE-4864-BC42-586F3D2018B2}" dt="2024-04-10T01:15:35.830" v="1362" actId="20577"/>
      <pc:docMkLst>
        <pc:docMk/>
      </pc:docMkLst>
      <pc:sldChg chg="addSp delSp modSp modNotesTx">
        <pc:chgData name="Martin Kennedy" userId="be7b46de-f922-4a9e-a6d1-a80490bb0658" providerId="ADAL" clId="{96CF74E8-9BFE-4864-BC42-586F3D2018B2}" dt="2024-04-07T06:52:16.433" v="677" actId="20577"/>
        <pc:sldMkLst>
          <pc:docMk/>
          <pc:sldMk cId="2942331520" sldId="991"/>
        </pc:sldMkLst>
        <pc:spChg chg="add mod">
          <ac:chgData name="Martin Kennedy" userId="be7b46de-f922-4a9e-a6d1-a80490bb0658" providerId="ADAL" clId="{96CF74E8-9BFE-4864-BC42-586F3D2018B2}" dt="2024-04-07T06:45:59.350" v="670" actId="164"/>
          <ac:spMkLst>
            <pc:docMk/>
            <pc:sldMk cId="2942331520" sldId="991"/>
            <ac:spMk id="4" creationId="{5C9AE042-0566-45C0-86B1-E0347F67375B}"/>
          </ac:spMkLst>
        </pc:spChg>
        <pc:spChg chg="add mod">
          <ac:chgData name="Martin Kennedy" userId="be7b46de-f922-4a9e-a6d1-a80490bb0658" providerId="ADAL" clId="{96CF74E8-9BFE-4864-BC42-586F3D2018B2}" dt="2024-04-07T06:45:59.350" v="670" actId="164"/>
          <ac:spMkLst>
            <pc:docMk/>
            <pc:sldMk cId="2942331520" sldId="991"/>
            <ac:spMk id="7" creationId="{8137D363-5885-4F45-8A7D-1F3859209EEC}"/>
          </ac:spMkLst>
        </pc:spChg>
        <pc:grpChg chg="add mod">
          <ac:chgData name="Martin Kennedy" userId="be7b46de-f922-4a9e-a6d1-a80490bb0658" providerId="ADAL" clId="{96CF74E8-9BFE-4864-BC42-586F3D2018B2}" dt="2024-04-07T06:45:59.350" v="670" actId="164"/>
          <ac:grpSpMkLst>
            <pc:docMk/>
            <pc:sldMk cId="2942331520" sldId="991"/>
            <ac:grpSpMk id="5" creationId="{F2475B6D-DF67-4B1B-8827-FE495B02F8DF}"/>
          </ac:grpSpMkLst>
        </pc:grpChg>
        <pc:picChg chg="add del mod">
          <ac:chgData name="Martin Kennedy" userId="be7b46de-f922-4a9e-a6d1-a80490bb0658" providerId="ADAL" clId="{96CF74E8-9BFE-4864-BC42-586F3D2018B2}" dt="2024-04-07T06:44:53.643" v="646" actId="478"/>
          <ac:picMkLst>
            <pc:docMk/>
            <pc:sldMk cId="2942331520" sldId="991"/>
            <ac:picMk id="2" creationId="{2DAD0F54-CD74-4179-925E-EDB7B4D09A93}"/>
          </ac:picMkLst>
        </pc:picChg>
        <pc:picChg chg="add mod">
          <ac:chgData name="Martin Kennedy" userId="be7b46de-f922-4a9e-a6d1-a80490bb0658" providerId="ADAL" clId="{96CF74E8-9BFE-4864-BC42-586F3D2018B2}" dt="2024-04-07T06:45:59.350" v="670" actId="164"/>
          <ac:picMkLst>
            <pc:docMk/>
            <pc:sldMk cId="2942331520" sldId="991"/>
            <ac:picMk id="3" creationId="{AD4D0FA8-4D5F-4690-9D0E-70A9D6F3E599}"/>
          </ac:picMkLst>
        </pc:picChg>
        <pc:picChg chg="del mod">
          <ac:chgData name="Martin Kennedy" userId="be7b46de-f922-4a9e-a6d1-a80490bb0658" providerId="ADAL" clId="{96CF74E8-9BFE-4864-BC42-586F3D2018B2}" dt="2024-04-07T06:45:11.660" v="647" actId="478"/>
          <ac:picMkLst>
            <pc:docMk/>
            <pc:sldMk cId="2942331520" sldId="991"/>
            <ac:picMk id="4098" creationId="{4B546790-8FF2-44AE-9D9C-0F376792B1A8}"/>
          </ac:picMkLst>
        </pc:picChg>
      </pc:sldChg>
      <pc:sldChg chg="modSp modNotesTx">
        <pc:chgData name="Martin Kennedy" userId="be7b46de-f922-4a9e-a6d1-a80490bb0658" providerId="ADAL" clId="{96CF74E8-9BFE-4864-BC42-586F3D2018B2}" dt="2024-04-07T06:40:11.286" v="590" actId="6549"/>
        <pc:sldMkLst>
          <pc:docMk/>
          <pc:sldMk cId="0" sldId="1107"/>
        </pc:sldMkLst>
        <pc:spChg chg="mod">
          <ac:chgData name="Martin Kennedy" userId="be7b46de-f922-4a9e-a6d1-a80490bb0658" providerId="ADAL" clId="{96CF74E8-9BFE-4864-BC42-586F3D2018B2}" dt="2024-04-07T06:40:11.286" v="590" actId="6549"/>
          <ac:spMkLst>
            <pc:docMk/>
            <pc:sldMk cId="0" sldId="1107"/>
            <ac:spMk id="4" creationId="{E0196F9B-3264-4F13-A626-55E7C8F1063A}"/>
          </ac:spMkLst>
        </pc:spChg>
        <pc:spChg chg="mod">
          <ac:chgData name="Martin Kennedy" userId="be7b46de-f922-4a9e-a6d1-a80490bb0658" providerId="ADAL" clId="{96CF74E8-9BFE-4864-BC42-586F3D2018B2}" dt="2024-04-07T05:20:55.182" v="307" actId="20577"/>
          <ac:spMkLst>
            <pc:docMk/>
            <pc:sldMk cId="0" sldId="1107"/>
            <ac:spMk id="6147" creationId="{72FA777A-FEA7-4CBA-B712-F1FA782AB38C}"/>
          </ac:spMkLst>
        </pc:spChg>
      </pc:sldChg>
      <pc:sldChg chg="add">
        <pc:chgData name="Martin Kennedy" userId="be7b46de-f922-4a9e-a6d1-a80490bb0658" providerId="ADAL" clId="{96CF74E8-9BFE-4864-BC42-586F3D2018B2}" dt="2024-04-09T10:27:08.972" v="941"/>
        <pc:sldMkLst>
          <pc:docMk/>
          <pc:sldMk cId="149111929" sldId="1642"/>
        </pc:sldMkLst>
      </pc:sldChg>
      <pc:sldChg chg="modSp add del">
        <pc:chgData name="Martin Kennedy" userId="be7b46de-f922-4a9e-a6d1-a80490bb0658" providerId="ADAL" clId="{96CF74E8-9BFE-4864-BC42-586F3D2018B2}" dt="2024-04-09T10:27:07.056" v="940" actId="2696"/>
        <pc:sldMkLst>
          <pc:docMk/>
          <pc:sldMk cId="3762980615" sldId="1642"/>
        </pc:sldMkLst>
        <pc:spChg chg="mod">
          <ac:chgData name="Martin Kennedy" userId="be7b46de-f922-4a9e-a6d1-a80490bb0658" providerId="ADAL" clId="{96CF74E8-9BFE-4864-BC42-586F3D2018B2}" dt="2024-04-07T06:41:44.889" v="608" actId="1076"/>
          <ac:spMkLst>
            <pc:docMk/>
            <pc:sldMk cId="3762980615" sldId="1642"/>
            <ac:spMk id="3" creationId="{00000000-0000-0000-0000-000000000000}"/>
          </ac:spMkLst>
        </pc:spChg>
        <pc:picChg chg="mod">
          <ac:chgData name="Martin Kennedy" userId="be7b46de-f922-4a9e-a6d1-a80490bb0658" providerId="ADAL" clId="{96CF74E8-9BFE-4864-BC42-586F3D2018B2}" dt="2024-04-07T06:41:34.377" v="607" actId="1076"/>
          <ac:picMkLst>
            <pc:docMk/>
            <pc:sldMk cId="3762980615" sldId="1642"/>
            <ac:picMk id="52228" creationId="{00000000-0000-0000-0000-000000000000}"/>
          </ac:picMkLst>
        </pc:picChg>
      </pc:sldChg>
      <pc:sldChg chg="del">
        <pc:chgData name="Martin Kennedy" userId="be7b46de-f922-4a9e-a6d1-a80490bb0658" providerId="ADAL" clId="{96CF74E8-9BFE-4864-BC42-586F3D2018B2}" dt="2024-04-09T10:36:15.179" v="1058" actId="2696"/>
        <pc:sldMkLst>
          <pc:docMk/>
          <pc:sldMk cId="3299258196" sldId="1685"/>
        </pc:sldMkLst>
      </pc:sldChg>
      <pc:sldChg chg="add">
        <pc:chgData name="Martin Kennedy" userId="be7b46de-f922-4a9e-a6d1-a80490bb0658" providerId="ADAL" clId="{96CF74E8-9BFE-4864-BC42-586F3D2018B2}" dt="2024-04-09T10:36:18.629" v="1060"/>
        <pc:sldMkLst>
          <pc:docMk/>
          <pc:sldMk cId="4277269152" sldId="1685"/>
        </pc:sldMkLst>
      </pc:sldChg>
      <pc:sldChg chg="add">
        <pc:chgData name="Martin Kennedy" userId="be7b46de-f922-4a9e-a6d1-a80490bb0658" providerId="ADAL" clId="{96CF74E8-9BFE-4864-BC42-586F3D2018B2}" dt="2024-04-09T10:36:18.629" v="1060"/>
        <pc:sldMkLst>
          <pc:docMk/>
          <pc:sldMk cId="101435477" sldId="1698"/>
        </pc:sldMkLst>
      </pc:sldChg>
      <pc:sldChg chg="del">
        <pc:chgData name="Martin Kennedy" userId="be7b46de-f922-4a9e-a6d1-a80490bb0658" providerId="ADAL" clId="{96CF74E8-9BFE-4864-BC42-586F3D2018B2}" dt="2024-04-09T10:36:15.179" v="1059" actId="2696"/>
        <pc:sldMkLst>
          <pc:docMk/>
          <pc:sldMk cId="269526237" sldId="1698"/>
        </pc:sldMkLst>
      </pc:sldChg>
      <pc:sldChg chg="addSp modSp">
        <pc:chgData name="Martin Kennedy" userId="be7b46de-f922-4a9e-a6d1-a80490bb0658" providerId="ADAL" clId="{96CF74E8-9BFE-4864-BC42-586F3D2018B2}" dt="2024-04-07T06:53:13.144" v="686" actId="1076"/>
        <pc:sldMkLst>
          <pc:docMk/>
          <pc:sldMk cId="1213046084" sldId="1795"/>
        </pc:sldMkLst>
        <pc:spChg chg="mod">
          <ac:chgData name="Martin Kennedy" userId="be7b46de-f922-4a9e-a6d1-a80490bb0658" providerId="ADAL" clId="{96CF74E8-9BFE-4864-BC42-586F3D2018B2}" dt="2024-04-07T05:35:54.603" v="445" actId="1076"/>
          <ac:spMkLst>
            <pc:docMk/>
            <pc:sldMk cId="1213046084" sldId="1795"/>
            <ac:spMk id="2" creationId="{D1E72D64-0090-46E9-90F0-B964E1DD2834}"/>
          </ac:spMkLst>
        </pc:spChg>
        <pc:spChg chg="mod">
          <ac:chgData name="Martin Kennedy" userId="be7b46de-f922-4a9e-a6d1-a80490bb0658" providerId="ADAL" clId="{96CF74E8-9BFE-4864-BC42-586F3D2018B2}" dt="2024-04-07T06:52:51.791" v="681" actId="164"/>
          <ac:spMkLst>
            <pc:docMk/>
            <pc:sldMk cId="1213046084" sldId="1795"/>
            <ac:spMk id="5" creationId="{94AD7091-3954-4F96-99B7-2428DC8A7689}"/>
          </ac:spMkLst>
        </pc:spChg>
        <pc:spChg chg="mod">
          <ac:chgData name="Martin Kennedy" userId="be7b46de-f922-4a9e-a6d1-a80490bb0658" providerId="ADAL" clId="{96CF74E8-9BFE-4864-BC42-586F3D2018B2}" dt="2024-04-07T06:52:51.791" v="681" actId="164"/>
          <ac:spMkLst>
            <pc:docMk/>
            <pc:sldMk cId="1213046084" sldId="1795"/>
            <ac:spMk id="6" creationId="{CF0B6D4F-1C96-48B8-847E-DCE38AD93771}"/>
          </ac:spMkLst>
        </pc:spChg>
        <pc:grpChg chg="add mod">
          <ac:chgData name="Martin Kennedy" userId="be7b46de-f922-4a9e-a6d1-a80490bb0658" providerId="ADAL" clId="{96CF74E8-9BFE-4864-BC42-586F3D2018B2}" dt="2024-04-07T06:53:13.144" v="686" actId="1076"/>
          <ac:grpSpMkLst>
            <pc:docMk/>
            <pc:sldMk cId="1213046084" sldId="1795"/>
            <ac:grpSpMk id="7" creationId="{6DC5AA43-83CF-4306-AAEE-F4FC984CFCEC}"/>
          </ac:grpSpMkLst>
        </pc:grpChg>
        <pc:graphicFrameChg chg="mod modGraphic">
          <ac:chgData name="Martin Kennedy" userId="be7b46de-f922-4a9e-a6d1-a80490bb0658" providerId="ADAL" clId="{96CF74E8-9BFE-4864-BC42-586F3D2018B2}" dt="2024-04-07T06:53:08.173" v="685" actId="1076"/>
          <ac:graphicFrameMkLst>
            <pc:docMk/>
            <pc:sldMk cId="1213046084" sldId="1795"/>
            <ac:graphicFrameMk id="4" creationId="{FCCFCAF6-0B26-44E7-AABE-307A83CA9B1D}"/>
          </ac:graphicFrameMkLst>
        </pc:graphicFrameChg>
      </pc:sldChg>
      <pc:sldChg chg="modSp modNotesTx">
        <pc:chgData name="Martin Kennedy" userId="be7b46de-f922-4a9e-a6d1-a80490bb0658" providerId="ADAL" clId="{96CF74E8-9BFE-4864-BC42-586F3D2018B2}" dt="2024-04-10T01:15:35.830" v="1362" actId="20577"/>
        <pc:sldMkLst>
          <pc:docMk/>
          <pc:sldMk cId="2457444631" sldId="1802"/>
        </pc:sldMkLst>
        <pc:spChg chg="mod">
          <ac:chgData name="Martin Kennedy" userId="be7b46de-f922-4a9e-a6d1-a80490bb0658" providerId="ADAL" clId="{96CF74E8-9BFE-4864-BC42-586F3D2018B2}" dt="2024-04-10T01:15:35.830" v="1362" actId="20577"/>
          <ac:spMkLst>
            <pc:docMk/>
            <pc:sldMk cId="2457444631" sldId="1802"/>
            <ac:spMk id="76803" creationId="{7A4785EF-41BD-475A-9654-4C34226F331B}"/>
          </ac:spMkLst>
        </pc:spChg>
        <pc:spChg chg="mod">
          <ac:chgData name="Martin Kennedy" userId="be7b46de-f922-4a9e-a6d1-a80490bb0658" providerId="ADAL" clId="{96CF74E8-9BFE-4864-BC42-586F3D2018B2}" dt="2024-04-09T20:04:23.312" v="1260" actId="20577"/>
          <ac:spMkLst>
            <pc:docMk/>
            <pc:sldMk cId="2457444631" sldId="1802"/>
            <ac:spMk id="215042" creationId="{31DA4C1B-7A1E-432F-82ED-04A31BF541A5}"/>
          </ac:spMkLst>
        </pc:spChg>
        <pc:picChg chg="mod">
          <ac:chgData name="Martin Kennedy" userId="be7b46de-f922-4a9e-a6d1-a80490bb0658" providerId="ADAL" clId="{96CF74E8-9BFE-4864-BC42-586F3D2018B2}" dt="2024-04-09T10:44:31.628" v="1126" actId="1076"/>
          <ac:picMkLst>
            <pc:docMk/>
            <pc:sldMk cId="2457444631" sldId="1802"/>
            <ac:picMk id="131076" creationId="{00000000-0000-0000-0000-000000000000}"/>
          </ac:picMkLst>
        </pc:picChg>
      </pc:sldChg>
      <pc:sldChg chg="add">
        <pc:chgData name="Martin Kennedy" userId="be7b46de-f922-4a9e-a6d1-a80490bb0658" providerId="ADAL" clId="{96CF74E8-9BFE-4864-BC42-586F3D2018B2}" dt="2024-04-07T05:27:41.256" v="313"/>
        <pc:sldMkLst>
          <pc:docMk/>
          <pc:sldMk cId="1185799650" sldId="1807"/>
        </pc:sldMkLst>
      </pc:sldChg>
      <pc:sldChg chg="modSp">
        <pc:chgData name="Martin Kennedy" userId="be7b46de-f922-4a9e-a6d1-a80490bb0658" providerId="ADAL" clId="{96CF74E8-9BFE-4864-BC42-586F3D2018B2}" dt="2024-04-07T06:40:25.463" v="602" actId="20577"/>
        <pc:sldMkLst>
          <pc:docMk/>
          <pc:sldMk cId="4147231259" sldId="1808"/>
        </pc:sldMkLst>
        <pc:spChg chg="mod">
          <ac:chgData name="Martin Kennedy" userId="be7b46de-f922-4a9e-a6d1-a80490bb0658" providerId="ADAL" clId="{96CF74E8-9BFE-4864-BC42-586F3D2018B2}" dt="2024-04-07T05:28:21.064" v="367" actId="20577"/>
          <ac:spMkLst>
            <pc:docMk/>
            <pc:sldMk cId="4147231259" sldId="1808"/>
            <ac:spMk id="33796" creationId="{00000000-0000-0000-0000-000000000000}"/>
          </ac:spMkLst>
        </pc:spChg>
        <pc:spChg chg="mod">
          <ac:chgData name="Martin Kennedy" userId="be7b46de-f922-4a9e-a6d1-a80490bb0658" providerId="ADAL" clId="{96CF74E8-9BFE-4864-BC42-586F3D2018B2}" dt="2024-04-07T06:40:25.463" v="602" actId="20577"/>
          <ac:spMkLst>
            <pc:docMk/>
            <pc:sldMk cId="4147231259" sldId="1808"/>
            <ac:spMk id="33832" creationId="{00000000-0000-0000-0000-000000000000}"/>
          </ac:spMkLst>
        </pc:spChg>
      </pc:sldChg>
      <pc:sldChg chg="modSp modNotesTx">
        <pc:chgData name="Martin Kennedy" userId="be7b46de-f922-4a9e-a6d1-a80490bb0658" providerId="ADAL" clId="{96CF74E8-9BFE-4864-BC42-586F3D2018B2}" dt="2024-04-07T06:52:03.918" v="675" actId="20577"/>
        <pc:sldMkLst>
          <pc:docMk/>
          <pc:sldMk cId="1858913222" sldId="1809"/>
        </pc:sldMkLst>
        <pc:spChg chg="mod">
          <ac:chgData name="Martin Kennedy" userId="be7b46de-f922-4a9e-a6d1-a80490bb0658" providerId="ADAL" clId="{96CF74E8-9BFE-4864-BC42-586F3D2018B2}" dt="2024-04-07T06:43:31.124" v="634" actId="20577"/>
          <ac:spMkLst>
            <pc:docMk/>
            <pc:sldMk cId="1858913222" sldId="1809"/>
            <ac:spMk id="53252" creationId="{00000000-0000-0000-0000-000000000000}"/>
          </ac:spMkLst>
        </pc:spChg>
        <pc:spChg chg="mod">
          <ac:chgData name="Martin Kennedy" userId="be7b46de-f922-4a9e-a6d1-a80490bb0658" providerId="ADAL" clId="{96CF74E8-9BFE-4864-BC42-586F3D2018B2}" dt="2024-04-07T06:43:05.791" v="626" actId="1076"/>
          <ac:spMkLst>
            <pc:docMk/>
            <pc:sldMk cId="1858913222" sldId="1809"/>
            <ac:spMk id="117762" creationId="{B66C0056-AC70-4CC3-8CA6-99580CB5DBE8}"/>
          </ac:spMkLst>
        </pc:spChg>
        <pc:picChg chg="mod">
          <ac:chgData name="Martin Kennedy" userId="be7b46de-f922-4a9e-a6d1-a80490bb0658" providerId="ADAL" clId="{96CF74E8-9BFE-4864-BC42-586F3D2018B2}" dt="2024-04-07T06:43:08.477" v="627" actId="1076"/>
          <ac:picMkLst>
            <pc:docMk/>
            <pc:sldMk cId="1858913222" sldId="1809"/>
            <ac:picMk id="5" creationId="{0E629870-0B88-4566-8F72-E698160B47AE}"/>
          </ac:picMkLst>
        </pc:picChg>
        <pc:picChg chg="mod">
          <ac:chgData name="Martin Kennedy" userId="be7b46de-f922-4a9e-a6d1-a80490bb0658" providerId="ADAL" clId="{96CF74E8-9BFE-4864-BC42-586F3D2018B2}" dt="2024-04-07T05:33:12.801" v="440" actId="1076"/>
          <ac:picMkLst>
            <pc:docMk/>
            <pc:sldMk cId="1858913222" sldId="1809"/>
            <ac:picMk id="53251" creationId="{00000000-0000-0000-0000-000000000000}"/>
          </ac:picMkLst>
        </pc:picChg>
      </pc:sldChg>
      <pc:sldChg chg="addSp delSp modSp del delAnim modAnim">
        <pc:chgData name="Martin Kennedy" userId="be7b46de-f922-4a9e-a6d1-a80490bb0658" providerId="ADAL" clId="{96CF74E8-9BFE-4864-BC42-586F3D2018B2}" dt="2024-04-09T10:27:39.032" v="943" actId="2696"/>
        <pc:sldMkLst>
          <pc:docMk/>
          <pc:sldMk cId="0" sldId="1810"/>
        </pc:sldMkLst>
        <pc:picChg chg="del">
          <ac:chgData name="Martin Kennedy" userId="be7b46de-f922-4a9e-a6d1-a80490bb0658" providerId="ADAL" clId="{96CF74E8-9BFE-4864-BC42-586F3D2018B2}" dt="2024-04-09T10:21:46.423" v="939" actId="478"/>
          <ac:picMkLst>
            <pc:docMk/>
            <pc:sldMk cId="0" sldId="1810"/>
            <ac:picMk id="8" creationId="{00000000-0000-0000-0000-000000000000}"/>
          </ac:picMkLst>
        </pc:picChg>
        <pc:picChg chg="add del mod">
          <ac:chgData name="Martin Kennedy" userId="be7b46de-f922-4a9e-a6d1-a80490bb0658" providerId="ADAL" clId="{96CF74E8-9BFE-4864-BC42-586F3D2018B2}" dt="2024-04-09T10:21:44.063" v="938" actId="478"/>
          <ac:picMkLst>
            <pc:docMk/>
            <pc:sldMk cId="0" sldId="1810"/>
            <ac:picMk id="10" creationId="{C1DE9456-5706-4CD7-A601-963769524AB0}"/>
          </ac:picMkLst>
        </pc:picChg>
      </pc:sldChg>
      <pc:sldChg chg="modSp">
        <pc:chgData name="Martin Kennedy" userId="be7b46de-f922-4a9e-a6d1-a80490bb0658" providerId="ADAL" clId="{96CF74E8-9BFE-4864-BC42-586F3D2018B2}" dt="2024-04-07T05:36:20.730" v="446" actId="1076"/>
        <pc:sldMkLst>
          <pc:docMk/>
          <pc:sldMk cId="4246163928" sldId="1813"/>
        </pc:sldMkLst>
        <pc:spChg chg="mod">
          <ac:chgData name="Martin Kennedy" userId="be7b46de-f922-4a9e-a6d1-a80490bb0658" providerId="ADAL" clId="{96CF74E8-9BFE-4864-BC42-586F3D2018B2}" dt="2024-04-07T05:36:20.730" v="446" actId="1076"/>
          <ac:spMkLst>
            <pc:docMk/>
            <pc:sldMk cId="4246163928" sldId="1813"/>
            <ac:spMk id="2" creationId="{00000000-0000-0000-0000-000000000000}"/>
          </ac:spMkLst>
        </pc:spChg>
      </pc:sldChg>
      <pc:sldChg chg="addSp delSp modSp delAnim modAnim">
        <pc:chgData name="Martin Kennedy" userId="be7b46de-f922-4a9e-a6d1-a80490bb0658" providerId="ADAL" clId="{96CF74E8-9BFE-4864-BC42-586F3D2018B2}" dt="2024-04-09T10:50:11.652" v="1213" actId="478"/>
        <pc:sldMkLst>
          <pc:docMk/>
          <pc:sldMk cId="3834508" sldId="1814"/>
        </pc:sldMkLst>
        <pc:spChg chg="add mod">
          <ac:chgData name="Martin Kennedy" userId="be7b46de-f922-4a9e-a6d1-a80490bb0658" providerId="ADAL" clId="{96CF74E8-9BFE-4864-BC42-586F3D2018B2}" dt="2024-04-07T05:45:34.328" v="478" actId="14100"/>
          <ac:spMkLst>
            <pc:docMk/>
            <pc:sldMk cId="3834508" sldId="1814"/>
            <ac:spMk id="5" creationId="{25C508EB-F251-4376-A13A-909715529919}"/>
          </ac:spMkLst>
        </pc:spChg>
        <pc:grpChg chg="add del mod">
          <ac:chgData name="Martin Kennedy" userId="be7b46de-f922-4a9e-a6d1-a80490bb0658" providerId="ADAL" clId="{96CF74E8-9BFE-4864-BC42-586F3D2018B2}" dt="2024-04-09T10:50:11.652" v="1213" actId="478"/>
          <ac:grpSpMkLst>
            <pc:docMk/>
            <pc:sldMk cId="3834508" sldId="1814"/>
            <ac:grpSpMk id="6" creationId="{16B8925C-5E58-487F-83B6-E2EC6C01A836}"/>
          </ac:grpSpMkLst>
        </pc:grpChg>
        <pc:picChg chg="add mod">
          <ac:chgData name="Martin Kennedy" userId="be7b46de-f922-4a9e-a6d1-a80490bb0658" providerId="ADAL" clId="{96CF74E8-9BFE-4864-BC42-586F3D2018B2}" dt="2024-04-07T05:45:03.316" v="471" actId="1076"/>
          <ac:picMkLst>
            <pc:docMk/>
            <pc:sldMk cId="3834508" sldId="1814"/>
            <ac:picMk id="3" creationId="{51A67601-9646-4FFB-A49C-7F39F0CB1972}"/>
          </ac:picMkLst>
        </pc:picChg>
        <pc:picChg chg="add mod">
          <ac:chgData name="Martin Kennedy" userId="be7b46de-f922-4a9e-a6d1-a80490bb0658" providerId="ADAL" clId="{96CF74E8-9BFE-4864-BC42-586F3D2018B2}" dt="2024-04-07T05:44:54.506" v="468" actId="692"/>
          <ac:picMkLst>
            <pc:docMk/>
            <pc:sldMk cId="3834508" sldId="1814"/>
            <ac:picMk id="4" creationId="{69D70EA7-E6FB-4EBE-A49B-E6F2E23FF60E}"/>
          </ac:picMkLst>
        </pc:picChg>
        <pc:picChg chg="del">
          <ac:chgData name="Martin Kennedy" userId="be7b46de-f922-4a9e-a6d1-a80490bb0658" providerId="ADAL" clId="{96CF74E8-9BFE-4864-BC42-586F3D2018B2}" dt="2024-04-07T05:38:27.104" v="447" actId="478"/>
          <ac:picMkLst>
            <pc:docMk/>
            <pc:sldMk cId="3834508" sldId="1814"/>
            <ac:picMk id="74756" creationId="{00000000-0000-0000-0000-000000000000}"/>
          </ac:picMkLst>
        </pc:picChg>
      </pc:sldChg>
      <pc:sldChg chg="addSp delSp modSp">
        <pc:chgData name="Martin Kennedy" userId="be7b46de-f922-4a9e-a6d1-a80490bb0658" providerId="ADAL" clId="{96CF74E8-9BFE-4864-BC42-586F3D2018B2}" dt="2024-04-09T10:40:35.869" v="1099" actId="1035"/>
        <pc:sldMkLst>
          <pc:docMk/>
          <pc:sldMk cId="2456517923" sldId="1815"/>
        </pc:sldMkLst>
        <pc:spChg chg="mod">
          <ac:chgData name="Martin Kennedy" userId="be7b46de-f922-4a9e-a6d1-a80490bb0658" providerId="ADAL" clId="{96CF74E8-9BFE-4864-BC42-586F3D2018B2}" dt="2024-04-09T10:37:06.499" v="1082" actId="20577"/>
          <ac:spMkLst>
            <pc:docMk/>
            <pc:sldMk cId="2456517923" sldId="1815"/>
            <ac:spMk id="3" creationId="{1438667D-09A5-4E08-A243-085AF58C12F9}"/>
          </ac:spMkLst>
        </pc:spChg>
        <pc:picChg chg="add mod">
          <ac:chgData name="Martin Kennedy" userId="be7b46de-f922-4a9e-a6d1-a80490bb0658" providerId="ADAL" clId="{96CF74E8-9BFE-4864-BC42-586F3D2018B2}" dt="2024-04-09T10:40:14.464" v="1096" actId="1076"/>
          <ac:picMkLst>
            <pc:docMk/>
            <pc:sldMk cId="2456517923" sldId="1815"/>
            <ac:picMk id="4" creationId="{0F0979D2-7175-4D97-9665-C439EACD30F0}"/>
          </ac:picMkLst>
        </pc:picChg>
        <pc:picChg chg="mod ord">
          <ac:chgData name="Martin Kennedy" userId="be7b46de-f922-4a9e-a6d1-a80490bb0658" providerId="ADAL" clId="{96CF74E8-9BFE-4864-BC42-586F3D2018B2}" dt="2024-04-09T10:33:05.612" v="1047" actId="1076"/>
          <ac:picMkLst>
            <pc:docMk/>
            <pc:sldMk cId="2456517923" sldId="1815"/>
            <ac:picMk id="9" creationId="{37E088C7-FDD0-4350-8E45-E692B15082A8}"/>
          </ac:picMkLst>
        </pc:picChg>
        <pc:picChg chg="mod">
          <ac:chgData name="Martin Kennedy" userId="be7b46de-f922-4a9e-a6d1-a80490bb0658" providerId="ADAL" clId="{96CF74E8-9BFE-4864-BC42-586F3D2018B2}" dt="2024-04-09T10:40:35.869" v="1099" actId="1035"/>
          <ac:picMkLst>
            <pc:docMk/>
            <pc:sldMk cId="2456517923" sldId="1815"/>
            <ac:picMk id="13" creationId="{37382848-228E-452E-96E5-73FDB9FF23CA}"/>
          </ac:picMkLst>
        </pc:picChg>
        <pc:picChg chg="add del mod">
          <ac:chgData name="Martin Kennedy" userId="be7b46de-f922-4a9e-a6d1-a80490bb0658" providerId="ADAL" clId="{96CF74E8-9BFE-4864-BC42-586F3D2018B2}" dt="2024-04-09T10:39:38.866" v="1088" actId="478"/>
          <ac:picMkLst>
            <pc:docMk/>
            <pc:sldMk cId="2456517923" sldId="1815"/>
            <ac:picMk id="1026" creationId="{BD4B2D35-4AD1-4E66-81D8-931F228872E6}"/>
          </ac:picMkLst>
        </pc:picChg>
      </pc:sldChg>
      <pc:sldChg chg="modSp">
        <pc:chgData name="Martin Kennedy" userId="be7b46de-f922-4a9e-a6d1-a80490bb0658" providerId="ADAL" clId="{96CF74E8-9BFE-4864-BC42-586F3D2018B2}" dt="2024-04-09T21:20:24.222" v="1337" actId="1076"/>
        <pc:sldMkLst>
          <pc:docMk/>
          <pc:sldMk cId="2615902928" sldId="1816"/>
        </pc:sldMkLst>
        <pc:spChg chg="mod">
          <ac:chgData name="Martin Kennedy" userId="be7b46de-f922-4a9e-a6d1-a80490bb0658" providerId="ADAL" clId="{96CF74E8-9BFE-4864-BC42-586F3D2018B2}" dt="2024-04-09T21:20:24.222" v="1337" actId="1076"/>
          <ac:spMkLst>
            <pc:docMk/>
            <pc:sldMk cId="2615902928" sldId="1816"/>
            <ac:spMk id="10" creationId="{9604F1F1-0636-4249-BE2C-1B07F941D8F2}"/>
          </ac:spMkLst>
        </pc:spChg>
        <pc:spChg chg="mod">
          <ac:chgData name="Martin Kennedy" userId="be7b46de-f922-4a9e-a6d1-a80490bb0658" providerId="ADAL" clId="{96CF74E8-9BFE-4864-BC42-586F3D2018B2}" dt="2024-04-09T10:32:19.156" v="1024" actId="1076"/>
          <ac:spMkLst>
            <pc:docMk/>
            <pc:sldMk cId="2615902928" sldId="1816"/>
            <ac:spMk id="263170" creationId="{7D3EB06A-9F27-477F-BD39-1CA3D39C6D16}"/>
          </ac:spMkLst>
        </pc:spChg>
        <pc:grpChg chg="mod">
          <ac:chgData name="Martin Kennedy" userId="be7b46de-f922-4a9e-a6d1-a80490bb0658" providerId="ADAL" clId="{96CF74E8-9BFE-4864-BC42-586F3D2018B2}" dt="2024-04-09T21:20:24.222" v="1337" actId="1076"/>
          <ac:grpSpMkLst>
            <pc:docMk/>
            <pc:sldMk cId="2615902928" sldId="1816"/>
            <ac:grpSpMk id="8" creationId="{00000000-0000-0000-0000-000000000000}"/>
          </ac:grpSpMkLst>
        </pc:grpChg>
        <pc:picChg chg="mod">
          <ac:chgData name="Martin Kennedy" userId="be7b46de-f922-4a9e-a6d1-a80490bb0658" providerId="ADAL" clId="{96CF74E8-9BFE-4864-BC42-586F3D2018B2}" dt="2024-04-09T21:20:24.222" v="1337" actId="1076"/>
          <ac:picMkLst>
            <pc:docMk/>
            <pc:sldMk cId="2615902928" sldId="1816"/>
            <ac:picMk id="76803" creationId="{00000000-0000-0000-0000-000000000000}"/>
          </ac:picMkLst>
        </pc:picChg>
      </pc:sldChg>
      <pc:sldChg chg="del">
        <pc:chgData name="Martin Kennedy" userId="be7b46de-f922-4a9e-a6d1-a80490bb0658" providerId="ADAL" clId="{96CF74E8-9BFE-4864-BC42-586F3D2018B2}" dt="2024-04-09T10:34:13.964" v="1054" actId="2696"/>
        <pc:sldMkLst>
          <pc:docMk/>
          <pc:sldMk cId="3620200451" sldId="1817"/>
        </pc:sldMkLst>
        <pc:picChg chg="mod">
          <ac:chgData name="Martin Kennedy" userId="be7b46de-f922-4a9e-a6d1-a80490bb0658" providerId="ADAL" clId="{96CF74E8-9BFE-4864-BC42-586F3D2018B2}" dt="2024-04-09T10:48:10.970" v="1210" actId="1076"/>
          <ac:picMkLst>
            <pc:docMk/>
            <pc:sldMk cId="3620200451" sldId="1817"/>
            <ac:picMk id="1026" creationId="{00000000-0000-0000-0000-000000000000}"/>
          </ac:picMkLst>
        </pc:picChg>
      </pc:sldChg>
      <pc:sldChg chg="addSp delSp modSp delAnim">
        <pc:chgData name="Martin Kennedy" userId="be7b46de-f922-4a9e-a6d1-a80490bb0658" providerId="ADAL" clId="{96CF74E8-9BFE-4864-BC42-586F3D2018B2}" dt="2024-04-09T20:02:57.651" v="1251" actId="14100"/>
        <pc:sldMkLst>
          <pc:docMk/>
          <pc:sldMk cId="0" sldId="1818"/>
        </pc:sldMkLst>
        <pc:spChg chg="del mod">
          <ac:chgData name="Martin Kennedy" userId="be7b46de-f922-4a9e-a6d1-a80490bb0658" providerId="ADAL" clId="{96CF74E8-9BFE-4864-BC42-586F3D2018B2}" dt="2024-04-09T20:02:51.963" v="1249" actId="478"/>
          <ac:spMkLst>
            <pc:docMk/>
            <pc:sldMk cId="0" sldId="1818"/>
            <ac:spMk id="2" creationId="{BD26958B-03E5-4D76-AC84-970284100675}"/>
          </ac:spMkLst>
        </pc:spChg>
        <pc:spChg chg="del mod">
          <ac:chgData name="Martin Kennedy" userId="be7b46de-f922-4a9e-a6d1-a80490bb0658" providerId="ADAL" clId="{96CF74E8-9BFE-4864-BC42-586F3D2018B2}" dt="2024-04-09T20:02:40.914" v="1244" actId="478"/>
          <ac:spMkLst>
            <pc:docMk/>
            <pc:sldMk cId="0" sldId="1818"/>
            <ac:spMk id="3" creationId="{FFFB9E99-53F7-412D-B151-CA42CABE249E}"/>
          </ac:spMkLst>
        </pc:spChg>
        <pc:spChg chg="add del mod">
          <ac:chgData name="Martin Kennedy" userId="be7b46de-f922-4a9e-a6d1-a80490bb0658" providerId="ADAL" clId="{96CF74E8-9BFE-4864-BC42-586F3D2018B2}" dt="2024-04-09T20:01:36.753" v="1222" actId="478"/>
          <ac:spMkLst>
            <pc:docMk/>
            <pc:sldMk cId="0" sldId="1818"/>
            <ac:spMk id="5" creationId="{D8766B12-F5CE-46AE-8948-EED3066B9AE9}"/>
          </ac:spMkLst>
        </pc:spChg>
        <pc:spChg chg="mod">
          <ac:chgData name="Martin Kennedy" userId="be7b46de-f922-4a9e-a6d1-a80490bb0658" providerId="ADAL" clId="{96CF74E8-9BFE-4864-BC42-586F3D2018B2}" dt="2024-04-09T20:02:28.150" v="1238" actId="1076"/>
          <ac:spMkLst>
            <pc:docMk/>
            <pc:sldMk cId="0" sldId="1818"/>
            <ac:spMk id="6" creationId="{00000000-0000-0000-0000-000000000000}"/>
          </ac:spMkLst>
        </pc:spChg>
        <pc:picChg chg="mod">
          <ac:chgData name="Martin Kennedy" userId="be7b46de-f922-4a9e-a6d1-a80490bb0658" providerId="ADAL" clId="{96CF74E8-9BFE-4864-BC42-586F3D2018B2}" dt="2024-04-09T20:02:14.661" v="1234" actId="1076"/>
          <ac:picMkLst>
            <pc:docMk/>
            <pc:sldMk cId="0" sldId="1818"/>
            <ac:picMk id="7" creationId="{00000000-0000-0000-0000-000000000000}"/>
          </ac:picMkLst>
        </pc:picChg>
        <pc:picChg chg="mod">
          <ac:chgData name="Martin Kennedy" userId="be7b46de-f922-4a9e-a6d1-a80490bb0658" providerId="ADAL" clId="{96CF74E8-9BFE-4864-BC42-586F3D2018B2}" dt="2024-04-09T20:02:47.960" v="1247" actId="1076"/>
          <ac:picMkLst>
            <pc:docMk/>
            <pc:sldMk cId="0" sldId="1818"/>
            <ac:picMk id="8" creationId="{E7F3DB0E-CE2F-41E5-89DD-D3148287DD91}"/>
          </ac:picMkLst>
        </pc:picChg>
        <pc:picChg chg="add mod">
          <ac:chgData name="Martin Kennedy" userId="be7b46de-f922-4a9e-a6d1-a80490bb0658" providerId="ADAL" clId="{96CF74E8-9BFE-4864-BC42-586F3D2018B2}" dt="2024-04-09T20:02:57.651" v="1251" actId="14100"/>
          <ac:picMkLst>
            <pc:docMk/>
            <pc:sldMk cId="0" sldId="1818"/>
            <ac:picMk id="10" creationId="{213DA0F9-8AA0-43DA-8660-02A59B3229BA}"/>
          </ac:picMkLst>
        </pc:picChg>
        <pc:picChg chg="del mod">
          <ac:chgData name="Martin Kennedy" userId="be7b46de-f922-4a9e-a6d1-a80490bb0658" providerId="ADAL" clId="{96CF74E8-9BFE-4864-BC42-586F3D2018B2}" dt="2024-04-09T20:01:15.524" v="1216" actId="478"/>
          <ac:picMkLst>
            <pc:docMk/>
            <pc:sldMk cId="0" sldId="1818"/>
            <ac:picMk id="68611" creationId="{00000000-0000-0000-0000-000000000000}"/>
          </ac:picMkLst>
        </pc:picChg>
        <pc:picChg chg="del mod">
          <ac:chgData name="Martin Kennedy" userId="be7b46de-f922-4a9e-a6d1-a80490bb0658" providerId="ADAL" clId="{96CF74E8-9BFE-4864-BC42-586F3D2018B2}" dt="2024-04-09T10:41:07.622" v="1103" actId="478"/>
          <ac:picMkLst>
            <pc:docMk/>
            <pc:sldMk cId="0" sldId="1818"/>
            <ac:picMk id="92162" creationId="{00000000-0000-0000-0000-000000000000}"/>
          </ac:picMkLst>
        </pc:picChg>
      </pc:sldChg>
      <pc:sldChg chg="modSp">
        <pc:chgData name="Martin Kennedy" userId="be7b46de-f922-4a9e-a6d1-a80490bb0658" providerId="ADAL" clId="{96CF74E8-9BFE-4864-BC42-586F3D2018B2}" dt="2024-04-09T20:04:02.045" v="1253" actId="1076"/>
        <pc:sldMkLst>
          <pc:docMk/>
          <pc:sldMk cId="450138171" sldId="1819"/>
        </pc:sldMkLst>
        <pc:picChg chg="mod">
          <ac:chgData name="Martin Kennedy" userId="be7b46de-f922-4a9e-a6d1-a80490bb0658" providerId="ADAL" clId="{96CF74E8-9BFE-4864-BC42-586F3D2018B2}" dt="2024-04-09T20:04:02.045" v="1253" actId="1076"/>
          <ac:picMkLst>
            <pc:docMk/>
            <pc:sldMk cId="450138171" sldId="1819"/>
            <ac:picMk id="15" creationId="{3F1B3849-DF1D-4912-A20F-F2CE03B923C5}"/>
          </ac:picMkLst>
        </pc:picChg>
      </pc:sldChg>
      <pc:sldChg chg="del">
        <pc:chgData name="Martin Kennedy" userId="be7b46de-f922-4a9e-a6d1-a80490bb0658" providerId="ADAL" clId="{96CF74E8-9BFE-4864-BC42-586F3D2018B2}" dt="2024-04-09T10:34:24.066" v="1056" actId="2696"/>
        <pc:sldMkLst>
          <pc:docMk/>
          <pc:sldMk cId="3371848126" sldId="1820"/>
        </pc:sldMkLst>
      </pc:sldChg>
      <pc:sldChg chg="add">
        <pc:chgData name="Martin Kennedy" userId="be7b46de-f922-4a9e-a6d1-a80490bb0658" providerId="ADAL" clId="{96CF74E8-9BFE-4864-BC42-586F3D2018B2}" dt="2024-04-09T10:34:27.514" v="1057"/>
        <pc:sldMkLst>
          <pc:docMk/>
          <pc:sldMk cId="3407847577" sldId="1820"/>
        </pc:sldMkLst>
      </pc:sldChg>
      <pc:sldChg chg="addSp delSp modSp ord modNotesTx">
        <pc:chgData name="Martin Kennedy" userId="be7b46de-f922-4a9e-a6d1-a80490bb0658" providerId="ADAL" clId="{96CF74E8-9BFE-4864-BC42-586F3D2018B2}" dt="2024-04-07T05:20:55.476" v="308" actId="1076"/>
        <pc:sldMkLst>
          <pc:docMk/>
          <pc:sldMk cId="4225116794" sldId="1824"/>
        </pc:sldMkLst>
        <pc:spChg chg="mod">
          <ac:chgData name="Martin Kennedy" userId="be7b46de-f922-4a9e-a6d1-a80490bb0658" providerId="ADAL" clId="{96CF74E8-9BFE-4864-BC42-586F3D2018B2}" dt="2024-04-07T05:20:55.476" v="308" actId="1076"/>
          <ac:spMkLst>
            <pc:docMk/>
            <pc:sldMk cId="4225116794" sldId="1824"/>
            <ac:spMk id="2" creationId="{9F45AA82-7AFC-4DED-9B30-4AD75E84F514}"/>
          </ac:spMkLst>
        </pc:spChg>
        <pc:spChg chg="add del mod">
          <ac:chgData name="Martin Kennedy" userId="be7b46de-f922-4a9e-a6d1-a80490bb0658" providerId="ADAL" clId="{96CF74E8-9BFE-4864-BC42-586F3D2018B2}" dt="2024-04-07T05:16:47.204" v="137" actId="478"/>
          <ac:spMkLst>
            <pc:docMk/>
            <pc:sldMk cId="4225116794" sldId="1824"/>
            <ac:spMk id="3" creationId="{16E01A52-087D-41F3-849D-6C595EF5819B}"/>
          </ac:spMkLst>
        </pc:spChg>
        <pc:spChg chg="del mod">
          <ac:chgData name="Martin Kennedy" userId="be7b46de-f922-4a9e-a6d1-a80490bb0658" providerId="ADAL" clId="{96CF74E8-9BFE-4864-BC42-586F3D2018B2}" dt="2024-04-07T05:17:42.572" v="267" actId="478"/>
          <ac:spMkLst>
            <pc:docMk/>
            <pc:sldMk cId="4225116794" sldId="1824"/>
            <ac:spMk id="4" creationId="{C899F076-A60A-4598-8262-2A94F7AC37D4}"/>
          </ac:spMkLst>
        </pc:spChg>
        <pc:spChg chg="del">
          <ac:chgData name="Martin Kennedy" userId="be7b46de-f922-4a9e-a6d1-a80490bb0658" providerId="ADAL" clId="{96CF74E8-9BFE-4864-BC42-586F3D2018B2}" dt="2024-04-07T05:17:43.684" v="268" actId="478"/>
          <ac:spMkLst>
            <pc:docMk/>
            <pc:sldMk cId="4225116794" sldId="1824"/>
            <ac:spMk id="5" creationId="{EE9BA354-A4F7-4757-8A87-108F4930DC14}"/>
          </ac:spMkLst>
        </pc:spChg>
        <pc:spChg chg="add del mod">
          <ac:chgData name="Martin Kennedy" userId="be7b46de-f922-4a9e-a6d1-a80490bb0658" providerId="ADAL" clId="{96CF74E8-9BFE-4864-BC42-586F3D2018B2}" dt="2024-04-07T04:59:14.295" v="85" actId="478"/>
          <ac:spMkLst>
            <pc:docMk/>
            <pc:sldMk cId="4225116794" sldId="1824"/>
            <ac:spMk id="7" creationId="{6A171E17-A038-4271-AD9A-CEE00047292B}"/>
          </ac:spMkLst>
        </pc:spChg>
        <pc:spChg chg="add del mod">
          <ac:chgData name="Martin Kennedy" userId="be7b46de-f922-4a9e-a6d1-a80490bb0658" providerId="ADAL" clId="{96CF74E8-9BFE-4864-BC42-586F3D2018B2}" dt="2024-04-07T05:17:39.817" v="265" actId="478"/>
          <ac:spMkLst>
            <pc:docMk/>
            <pc:sldMk cId="4225116794" sldId="1824"/>
            <ac:spMk id="10" creationId="{7DD91340-01BB-4257-A73A-55619E581CFA}"/>
          </ac:spMkLst>
        </pc:spChg>
        <pc:picChg chg="add mod">
          <ac:chgData name="Martin Kennedy" userId="be7b46de-f922-4a9e-a6d1-a80490bb0658" providerId="ADAL" clId="{96CF74E8-9BFE-4864-BC42-586F3D2018B2}" dt="2024-04-07T05:17:55.722" v="284" actId="1076"/>
          <ac:picMkLst>
            <pc:docMk/>
            <pc:sldMk cId="4225116794" sldId="1824"/>
            <ac:picMk id="9" creationId="{E8B4EFB7-5D50-4694-B057-34A56B90BD78}"/>
          </ac:picMkLst>
        </pc:picChg>
        <pc:picChg chg="del mod">
          <ac:chgData name="Martin Kennedy" userId="be7b46de-f922-4a9e-a6d1-a80490bb0658" providerId="ADAL" clId="{96CF74E8-9BFE-4864-BC42-586F3D2018B2}" dt="2024-04-07T05:16:45.397" v="136" actId="478"/>
          <ac:picMkLst>
            <pc:docMk/>
            <pc:sldMk cId="4225116794" sldId="1824"/>
            <ac:picMk id="1026" creationId="{C14DF7E1-0F2A-4556-B094-03B01A4233DC}"/>
          </ac:picMkLst>
        </pc:picChg>
      </pc:sldChg>
      <pc:sldChg chg="addSp delSp modSp add">
        <pc:chgData name="Martin Kennedy" userId="be7b46de-f922-4a9e-a6d1-a80490bb0658" providerId="ADAL" clId="{96CF74E8-9BFE-4864-BC42-586F3D2018B2}" dt="2024-04-07T04:52:45.124" v="79" actId="1076"/>
        <pc:sldMkLst>
          <pc:docMk/>
          <pc:sldMk cId="3150326467" sldId="1886"/>
        </pc:sldMkLst>
        <pc:spChg chg="mod">
          <ac:chgData name="Martin Kennedy" userId="be7b46de-f922-4a9e-a6d1-a80490bb0658" providerId="ADAL" clId="{96CF74E8-9BFE-4864-BC42-586F3D2018B2}" dt="2024-04-07T04:52:39.370" v="77" actId="1076"/>
          <ac:spMkLst>
            <pc:docMk/>
            <pc:sldMk cId="3150326467" sldId="1886"/>
            <ac:spMk id="2" creationId="{0C956268-8421-4D49-8676-7FD8A58306EC}"/>
          </ac:spMkLst>
        </pc:spChg>
        <pc:spChg chg="add mod">
          <ac:chgData name="Martin Kennedy" userId="be7b46de-f922-4a9e-a6d1-a80490bb0658" providerId="ADAL" clId="{96CF74E8-9BFE-4864-BC42-586F3D2018B2}" dt="2024-04-07T04:52:45.124" v="79" actId="1076"/>
          <ac:spMkLst>
            <pc:docMk/>
            <pc:sldMk cId="3150326467" sldId="1886"/>
            <ac:spMk id="3" creationId="{B467D832-A029-43A8-B4C0-DDC22FFFCB6A}"/>
          </ac:spMkLst>
        </pc:spChg>
        <pc:spChg chg="del mod">
          <ac:chgData name="Martin Kennedy" userId="be7b46de-f922-4a9e-a6d1-a80490bb0658" providerId="ADAL" clId="{96CF74E8-9BFE-4864-BC42-586F3D2018B2}" dt="2024-03-25T04:07:25.740" v="5"/>
          <ac:spMkLst>
            <pc:docMk/>
            <pc:sldMk cId="3150326467" sldId="1886"/>
            <ac:spMk id="3" creationId="{C58459D4-18AA-45EB-8568-242A51EB840A}"/>
          </ac:spMkLst>
        </pc:spChg>
        <pc:spChg chg="add del">
          <ac:chgData name="Martin Kennedy" userId="be7b46de-f922-4a9e-a6d1-a80490bb0658" providerId="ADAL" clId="{96CF74E8-9BFE-4864-BC42-586F3D2018B2}" dt="2024-03-25T04:07:10.250" v="4"/>
          <ac:spMkLst>
            <pc:docMk/>
            <pc:sldMk cId="3150326467" sldId="1886"/>
            <ac:spMk id="4" creationId="{6C14199C-18ED-409A-BC54-0BABC971D261}"/>
          </ac:spMkLst>
        </pc:spChg>
        <pc:picChg chg="add mod">
          <ac:chgData name="Martin Kennedy" userId="be7b46de-f922-4a9e-a6d1-a80490bb0658" providerId="ADAL" clId="{96CF74E8-9BFE-4864-BC42-586F3D2018B2}" dt="2024-04-07T04:52:42.970" v="78" actId="1076"/>
          <ac:picMkLst>
            <pc:docMk/>
            <pc:sldMk cId="3150326467" sldId="1886"/>
            <ac:picMk id="5" creationId="{18D3986C-3A93-4095-861C-E4C8BFDBADCD}"/>
          </ac:picMkLst>
        </pc:picChg>
      </pc:sldChg>
      <pc:sldChg chg="add">
        <pc:chgData name="Martin Kennedy" userId="be7b46de-f922-4a9e-a6d1-a80490bb0658" providerId="ADAL" clId="{96CF74E8-9BFE-4864-BC42-586F3D2018B2}" dt="2024-04-07T05:16:40.733" v="135"/>
        <pc:sldMkLst>
          <pc:docMk/>
          <pc:sldMk cId="1451630869" sldId="1887"/>
        </pc:sldMkLst>
      </pc:sldChg>
      <pc:sldChg chg="delSp modSp add delAnim">
        <pc:chgData name="Martin Kennedy" userId="be7b46de-f922-4a9e-a6d1-a80490bb0658" providerId="ADAL" clId="{96CF74E8-9BFE-4864-BC42-586F3D2018B2}" dt="2024-04-09T21:19:15.757" v="1336" actId="1037"/>
        <pc:sldMkLst>
          <pc:docMk/>
          <pc:sldMk cId="2597882934" sldId="1888"/>
        </pc:sldMkLst>
        <pc:picChg chg="mod">
          <ac:chgData name="Martin Kennedy" userId="be7b46de-f922-4a9e-a6d1-a80490bb0658" providerId="ADAL" clId="{96CF74E8-9BFE-4864-BC42-586F3D2018B2}" dt="2024-04-09T21:19:15.757" v="1336" actId="1037"/>
          <ac:picMkLst>
            <pc:docMk/>
            <pc:sldMk cId="2597882934" sldId="1888"/>
            <ac:picMk id="8" creationId="{00000000-0000-0000-0000-000000000000}"/>
          </ac:picMkLst>
        </pc:picChg>
        <pc:picChg chg="del">
          <ac:chgData name="Martin Kennedy" userId="be7b46de-f922-4a9e-a6d1-a80490bb0658" providerId="ADAL" clId="{96CF74E8-9BFE-4864-BC42-586F3D2018B2}" dt="2024-04-09T10:27:24.753" v="942" actId="478"/>
          <ac:picMkLst>
            <pc:docMk/>
            <pc:sldMk cId="2597882934" sldId="1888"/>
            <ac:picMk id="10" creationId="{C1DE9456-5706-4CD7-A601-963769524AB0}"/>
          </ac:picMkLst>
        </pc:picChg>
      </pc:sldChg>
      <pc:sldChg chg="add">
        <pc:chgData name="Martin Kennedy" userId="be7b46de-f922-4a9e-a6d1-a80490bb0658" providerId="ADAL" clId="{96CF74E8-9BFE-4864-BC42-586F3D2018B2}" dt="2024-04-09T10:48:33.394" v="1211"/>
        <pc:sldMkLst>
          <pc:docMk/>
          <pc:sldMk cId="391495833" sldId="1889"/>
        </pc:sldMkLst>
      </pc:sldChg>
      <pc:sldChg chg="add">
        <pc:chgData name="Martin Kennedy" userId="be7b46de-f922-4a9e-a6d1-a80490bb0658" providerId="ADAL" clId="{96CF74E8-9BFE-4864-BC42-586F3D2018B2}" dt="2024-04-09T10:49:58.256" v="1212"/>
        <pc:sldMkLst>
          <pc:docMk/>
          <pc:sldMk cId="1245257412" sldId="18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95D52EB-27C5-4FC9-A8DF-17341EB8F075}"/>
              </a:ext>
            </a:extLst>
          </p:cNvPr>
          <p:cNvSpPr>
            <a:spLocks noGrp="1" noChangeArrowheads="1"/>
          </p:cNvSpPr>
          <p:nvPr>
            <p:ph type="hdr" sz="quarter"/>
          </p:nvPr>
        </p:nvSpPr>
        <p:spPr bwMode="auto">
          <a:xfrm>
            <a:off x="0" y="0"/>
            <a:ext cx="3163888" cy="47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kumimoji="0" sz="1200">
                <a:latin typeface="Times New Roman" pitchFamily="18" charset="0"/>
              </a:defRPr>
            </a:lvl1pPr>
          </a:lstStyle>
          <a:p>
            <a:pPr>
              <a:defRPr/>
            </a:pPr>
            <a:r>
              <a:rPr lang="en-AU"/>
              <a:t>Martin Kennedy</a:t>
            </a:r>
          </a:p>
        </p:txBody>
      </p:sp>
      <p:sp>
        <p:nvSpPr>
          <p:cNvPr id="12291" name="Rectangle 3">
            <a:extLst>
              <a:ext uri="{FF2B5EF4-FFF2-40B4-BE49-F238E27FC236}">
                <a16:creationId xmlns:a16="http://schemas.microsoft.com/office/drawing/2014/main" id="{3C61CAFD-E765-4BB4-AA1E-D1F824126F2A}"/>
              </a:ext>
            </a:extLst>
          </p:cNvPr>
          <p:cNvSpPr>
            <a:spLocks noGrp="1" noChangeArrowheads="1"/>
          </p:cNvSpPr>
          <p:nvPr>
            <p:ph type="dt" sz="quarter" idx="1"/>
          </p:nvPr>
        </p:nvSpPr>
        <p:spPr bwMode="auto">
          <a:xfrm>
            <a:off x="4138613" y="0"/>
            <a:ext cx="3163887" cy="47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kumimoji="0" sz="1200">
                <a:latin typeface="Times New Roman" pitchFamily="18" charset="0"/>
              </a:defRPr>
            </a:lvl1pPr>
          </a:lstStyle>
          <a:p>
            <a:pPr>
              <a:defRPr/>
            </a:pPr>
            <a:endParaRPr lang="en-AU"/>
          </a:p>
        </p:txBody>
      </p:sp>
      <p:sp>
        <p:nvSpPr>
          <p:cNvPr id="12292" name="Rectangle 4">
            <a:extLst>
              <a:ext uri="{FF2B5EF4-FFF2-40B4-BE49-F238E27FC236}">
                <a16:creationId xmlns:a16="http://schemas.microsoft.com/office/drawing/2014/main" id="{12ADD997-E852-4823-AC09-32C69A75A552}"/>
              </a:ext>
            </a:extLst>
          </p:cNvPr>
          <p:cNvSpPr>
            <a:spLocks noGrp="1" noChangeArrowheads="1"/>
          </p:cNvSpPr>
          <p:nvPr>
            <p:ph type="ftr" sz="quarter" idx="2"/>
          </p:nvPr>
        </p:nvSpPr>
        <p:spPr bwMode="auto">
          <a:xfrm>
            <a:off x="0" y="9109075"/>
            <a:ext cx="3163888" cy="4794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kumimoji="0" sz="1200">
                <a:latin typeface="Times New Roman" pitchFamily="18" charset="0"/>
              </a:defRPr>
            </a:lvl1pPr>
          </a:lstStyle>
          <a:p>
            <a:pPr>
              <a:defRPr/>
            </a:pPr>
            <a:r>
              <a:rPr lang="en-AU"/>
              <a:t>Title goes here</a:t>
            </a:r>
          </a:p>
        </p:txBody>
      </p:sp>
      <p:sp>
        <p:nvSpPr>
          <p:cNvPr id="12293" name="Rectangle 5">
            <a:extLst>
              <a:ext uri="{FF2B5EF4-FFF2-40B4-BE49-F238E27FC236}">
                <a16:creationId xmlns:a16="http://schemas.microsoft.com/office/drawing/2014/main" id="{5F421446-0C6A-4A24-86AE-7FBA92E9D769}"/>
              </a:ext>
            </a:extLst>
          </p:cNvPr>
          <p:cNvSpPr>
            <a:spLocks noGrp="1" noChangeArrowheads="1"/>
          </p:cNvSpPr>
          <p:nvPr>
            <p:ph type="sldNum" sz="quarter" idx="3"/>
          </p:nvPr>
        </p:nvSpPr>
        <p:spPr bwMode="auto">
          <a:xfrm>
            <a:off x="4138613" y="9109075"/>
            <a:ext cx="3163887" cy="4794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kumimoji="0" sz="1200">
                <a:latin typeface="Times New Roman" panose="02020603050405020304" pitchFamily="18" charset="0"/>
              </a:defRPr>
            </a:lvl1pPr>
          </a:lstStyle>
          <a:p>
            <a:pPr>
              <a:defRPr/>
            </a:pPr>
            <a:fld id="{0F799C96-E0D6-42AD-99CC-94C048316356}" type="slidenum">
              <a:rPr lang="en-AU" altLang="en-US"/>
              <a:pPr>
                <a:defRPr/>
              </a:pPr>
              <a:t>‹#›</a:t>
            </a:fld>
            <a:endParaRPr lang="en-AU" altLang="en-US"/>
          </a:p>
        </p:txBody>
      </p:sp>
    </p:spTree>
    <p:extLst>
      <p:ext uri="{BB962C8B-B14F-4D97-AF65-F5344CB8AC3E}">
        <p14:creationId xmlns:p14="http://schemas.microsoft.com/office/powerpoint/2010/main" val="1107842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2AF61E3-B0CF-4B11-BE31-8F22C17A03F7}"/>
              </a:ext>
            </a:extLst>
          </p:cNvPr>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eaLnBrk="1" fontAlgn="auto" hangingPunct="1">
              <a:spcBef>
                <a:spcPts val="0"/>
              </a:spcBef>
              <a:spcAft>
                <a:spcPts val="0"/>
              </a:spcAft>
              <a:defRPr sz="1000" i="1">
                <a:latin typeface="Arial" charset="0"/>
              </a:defRPr>
            </a:lvl1pPr>
          </a:lstStyle>
          <a:p>
            <a:pPr>
              <a:defRPr/>
            </a:pPr>
            <a:r>
              <a:rPr lang="en-US"/>
              <a:t>*</a:t>
            </a:r>
            <a:endParaRPr lang="en-US" sz="1200"/>
          </a:p>
        </p:txBody>
      </p:sp>
      <p:sp>
        <p:nvSpPr>
          <p:cNvPr id="2051" name="Rectangle 3">
            <a:extLst>
              <a:ext uri="{FF2B5EF4-FFF2-40B4-BE49-F238E27FC236}">
                <a16:creationId xmlns:a16="http://schemas.microsoft.com/office/drawing/2014/main" id="{6163BB51-34C8-4E49-A222-10D4A0FC9AE7}"/>
              </a:ext>
            </a:extLst>
          </p:cNvPr>
          <p:cNvSpPr>
            <a:spLocks noGrp="1" noChangeArrowheads="1"/>
          </p:cNvSpPr>
          <p:nvPr>
            <p:ph type="dt" idx="1"/>
          </p:nvPr>
        </p:nvSpPr>
        <p:spPr bwMode="auto">
          <a:xfrm>
            <a:off x="4138613" y="0"/>
            <a:ext cx="3163887" cy="479425"/>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eaLnBrk="1" fontAlgn="auto" hangingPunct="1">
              <a:spcBef>
                <a:spcPts val="0"/>
              </a:spcBef>
              <a:spcAft>
                <a:spcPts val="0"/>
              </a:spcAft>
              <a:defRPr sz="1000" i="1">
                <a:latin typeface="Arial" charset="0"/>
              </a:defRPr>
            </a:lvl1pPr>
          </a:lstStyle>
          <a:p>
            <a:pPr>
              <a:defRPr/>
            </a:pPr>
            <a:r>
              <a:rPr lang="en-US"/>
              <a:t>07/16/96</a:t>
            </a:r>
            <a:endParaRPr lang="en-US" sz="1200"/>
          </a:p>
        </p:txBody>
      </p:sp>
      <p:sp>
        <p:nvSpPr>
          <p:cNvPr id="15364" name="Rectangle 4"/>
          <p:cNvSpPr>
            <a:spLocks noGrp="1" noRot="1" noChangeAspect="1" noChangeArrowheads="1"/>
          </p:cNvSpPr>
          <p:nvPr>
            <p:ph type="sldImg" idx="2"/>
          </p:nvPr>
        </p:nvSpPr>
        <p:spPr bwMode="auto">
          <a:xfrm>
            <a:off x="455613" y="719138"/>
            <a:ext cx="6391275" cy="3595687"/>
          </a:xfrm>
          <a:prstGeom prst="rect">
            <a:avLst/>
          </a:prstGeom>
          <a:noFill/>
          <a:ln w="12700" cap="sq">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8A67F0F4-AD1B-42D6-93F0-AC8ADAD0F69C}"/>
              </a:ext>
            </a:extLst>
          </p:cNvPr>
          <p:cNvSpPr>
            <a:spLocks noGrp="1" noChangeArrowheads="1"/>
          </p:cNvSpPr>
          <p:nvPr>
            <p:ph type="body" sz="quarter" idx="3"/>
          </p:nvPr>
        </p:nvSpPr>
        <p:spPr bwMode="auto">
          <a:xfrm>
            <a:off x="973138" y="4556125"/>
            <a:ext cx="5356225" cy="431323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a:extLst>
              <a:ext uri="{FF2B5EF4-FFF2-40B4-BE49-F238E27FC236}">
                <a16:creationId xmlns:a16="http://schemas.microsoft.com/office/drawing/2014/main" id="{38C9588B-CEF3-48BE-A272-1540CB85AB91}"/>
              </a:ext>
            </a:extLst>
          </p:cNvPr>
          <p:cNvSpPr>
            <a:spLocks noGrp="1" noChangeArrowheads="1"/>
          </p:cNvSpPr>
          <p:nvPr>
            <p:ph type="ftr" sz="quarter" idx="4"/>
          </p:nvPr>
        </p:nvSpPr>
        <p:spPr bwMode="auto">
          <a:xfrm>
            <a:off x="0" y="9109075"/>
            <a:ext cx="3163888" cy="479425"/>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eaLnBrk="1" fontAlgn="auto" hangingPunct="1">
              <a:spcBef>
                <a:spcPts val="0"/>
              </a:spcBef>
              <a:spcAft>
                <a:spcPts val="0"/>
              </a:spcAft>
              <a:defRPr sz="1000" i="1">
                <a:latin typeface="Arial" charset="0"/>
              </a:defRPr>
            </a:lvl1pPr>
          </a:lstStyle>
          <a:p>
            <a:pPr>
              <a:defRPr/>
            </a:pPr>
            <a:r>
              <a:rPr lang="en-US"/>
              <a:t>*</a:t>
            </a:r>
            <a:endParaRPr lang="en-US" sz="1200"/>
          </a:p>
        </p:txBody>
      </p:sp>
      <p:sp>
        <p:nvSpPr>
          <p:cNvPr id="2055" name="Rectangle 7">
            <a:extLst>
              <a:ext uri="{FF2B5EF4-FFF2-40B4-BE49-F238E27FC236}">
                <a16:creationId xmlns:a16="http://schemas.microsoft.com/office/drawing/2014/main" id="{B0852012-E2D7-4425-B703-D53B827F4920}"/>
              </a:ext>
            </a:extLst>
          </p:cNvPr>
          <p:cNvSpPr>
            <a:spLocks noGrp="1" noChangeArrowheads="1"/>
          </p:cNvSpPr>
          <p:nvPr>
            <p:ph type="sldNum" sz="quarter" idx="5"/>
          </p:nvPr>
        </p:nvSpPr>
        <p:spPr bwMode="auto">
          <a:xfrm>
            <a:off x="4138613" y="9109075"/>
            <a:ext cx="3163887" cy="479425"/>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eaLnBrk="1" fontAlgn="auto" hangingPunct="1">
              <a:spcBef>
                <a:spcPts val="0"/>
              </a:spcBef>
              <a:spcAft>
                <a:spcPts val="0"/>
              </a:spcAft>
              <a:defRPr sz="1000" i="1">
                <a:latin typeface="Arial" charset="0"/>
              </a:defRPr>
            </a:lvl1pPr>
          </a:lstStyle>
          <a:p>
            <a:pPr>
              <a:defRPr/>
            </a:pPr>
            <a:r>
              <a:rPr lang="en-US"/>
              <a:t>##</a:t>
            </a:r>
            <a:endParaRPr lang="en-US" sz="1200"/>
          </a:p>
        </p:txBody>
      </p:sp>
    </p:spTree>
    <p:extLst>
      <p:ext uri="{BB962C8B-B14F-4D97-AF65-F5344CB8AC3E}">
        <p14:creationId xmlns:p14="http://schemas.microsoft.com/office/powerpoint/2010/main" val="3713529017"/>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aperpile.com/c/rXV5uS/JcMF"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ncbi.nlm.nih.gov/pmc/articles/PMC4883595/#R2" TargetMode="External"/><Relationship Id="rId4" Type="http://schemas.openxmlformats.org/officeDocument/2006/relationships/hyperlink" Target="https://www.ncbi.nlm.nih.gov/pmc/articles/PMC4883595/#R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184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07/16/96</a:t>
            </a:r>
            <a:endParaRPr kumimoji="1" lang="en-US" altLang="en-US" sz="1200" i="0">
              <a:latin typeface="Arial" panose="020B0604020202020204" pitchFamily="34" charset="0"/>
            </a:endParaRPr>
          </a:p>
        </p:txBody>
      </p:sp>
      <p:sp>
        <p:nvSpPr>
          <p:cNvPr id="184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184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18438" name="Rectangle 2"/>
          <p:cNvSpPr>
            <a:spLocks noGrp="1" noRot="1" noChangeAspect="1" noChangeArrowheads="1" noTextEdit="1"/>
          </p:cNvSpPr>
          <p:nvPr>
            <p:ph type="sldImg"/>
          </p:nvPr>
        </p:nvSpPr>
        <p:spPr>
          <a:ln/>
        </p:spPr>
      </p:sp>
      <p:sp>
        <p:nvSpPr>
          <p:cNvPr id="184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NZ" sz="1200" kern="1200" dirty="0">
                <a:solidFill>
                  <a:schemeClr val="tx1"/>
                </a:solidFill>
                <a:effectLst/>
                <a:latin typeface="Arial" charset="0"/>
                <a:ea typeface="+mn-ea"/>
                <a:cs typeface="+mn-cs"/>
              </a:rPr>
              <a:t>OK with 20min </a:t>
            </a:r>
            <a:r>
              <a:rPr kumimoji="1" lang="en-NZ" sz="1200" kern="1200" dirty="0" err="1">
                <a:solidFill>
                  <a:schemeClr val="tx1"/>
                </a:solidFill>
                <a:effectLst/>
                <a:latin typeface="Arial" charset="0"/>
                <a:ea typeface="+mn-ea"/>
                <a:cs typeface="+mn-cs"/>
              </a:rPr>
              <a:t>each+questions</a:t>
            </a:r>
            <a:r>
              <a:rPr kumimoji="1" lang="en-NZ" sz="1200" kern="1200" dirty="0">
                <a:solidFill>
                  <a:schemeClr val="tx1"/>
                </a:solidFill>
                <a:effectLst/>
                <a:latin typeface="Arial" charset="0"/>
                <a:ea typeface="+mn-ea"/>
                <a:cs typeface="+mn-cs"/>
              </a:rPr>
              <a:t> (and we would ask if you are happy taking questions during the talk or at the end)? </a:t>
            </a:r>
            <a:endParaRPr lang="en-NZ" altLang="en-US" dirty="0">
              <a:latin typeface="Arial" panose="020B0604020202020204" pitchFamily="34" charset="0"/>
            </a:endParaRPr>
          </a:p>
        </p:txBody>
      </p:sp>
    </p:spTree>
    <p:extLst>
      <p:ext uri="{BB962C8B-B14F-4D97-AF65-F5344CB8AC3E}">
        <p14:creationId xmlns:p14="http://schemas.microsoft.com/office/powerpoint/2010/main" val="184560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ChangeArrowheads="1" noTextEdit="1"/>
          </p:cNvSpPr>
          <p:nvPr>
            <p:ph type="sldImg"/>
          </p:nvPr>
        </p:nvSpPr>
        <p:spPr>
          <a:ln/>
        </p:spPr>
      </p:sp>
      <p:sp>
        <p:nvSpPr>
          <p:cNvPr id="7577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Z" altLang="en-US" dirty="0">
              <a:latin typeface="Arial" panose="020B0604020202020204" pitchFamily="34" charset="0"/>
            </a:endParaRPr>
          </a:p>
        </p:txBody>
      </p:sp>
      <p:sp>
        <p:nvSpPr>
          <p:cNvPr id="75780" name="Header Placeholder 3"/>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
        <p:nvSpPr>
          <p:cNvPr id="75781" name="Date Placeholder 4"/>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07/16/96</a:t>
            </a:r>
            <a:endParaRPr lang="en-US" altLang="en-US" sz="1200">
              <a:latin typeface="Arial" panose="020B0604020202020204" pitchFamily="34" charset="0"/>
            </a:endParaRPr>
          </a:p>
        </p:txBody>
      </p:sp>
      <p:sp>
        <p:nvSpPr>
          <p:cNvPr id="75782" name="Footer Placeholder 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
        <p:nvSpPr>
          <p:cNvPr id="75783" name="Slide Number Placeholder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Tree>
    <p:extLst>
      <p:ext uri="{BB962C8B-B14F-4D97-AF65-F5344CB8AC3E}">
        <p14:creationId xmlns:p14="http://schemas.microsoft.com/office/powerpoint/2010/main" val="4021747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890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07/16/96</a:t>
            </a:r>
            <a:endParaRPr kumimoji="1" lang="en-US" altLang="en-US" sz="1200" i="0">
              <a:latin typeface="Arial" panose="020B0604020202020204" pitchFamily="34" charset="0"/>
            </a:endParaRPr>
          </a:p>
        </p:txBody>
      </p:sp>
      <p:sp>
        <p:nvSpPr>
          <p:cNvPr id="890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89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89094" name="Rectangle 2"/>
          <p:cNvSpPr>
            <a:spLocks noGrp="1" noRot="1" noChangeAspect="1" noChangeArrowheads="1" noTextEdit="1"/>
          </p:cNvSpPr>
          <p:nvPr>
            <p:ph type="sldImg"/>
          </p:nvPr>
        </p:nvSpPr>
        <p:spPr>
          <a:ln/>
        </p:spPr>
      </p:sp>
      <p:sp>
        <p:nvSpPr>
          <p:cNvPr id="89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Note that psychiatric genetics is about where cancer genetics was 25 years ago</a:t>
            </a:r>
          </a:p>
        </p:txBody>
      </p:sp>
    </p:spTree>
    <p:extLst>
      <p:ext uri="{BB962C8B-B14F-4D97-AF65-F5344CB8AC3E}">
        <p14:creationId xmlns:p14="http://schemas.microsoft.com/office/powerpoint/2010/main" val="4033558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pPr>
              <a:defRPr/>
            </a:pPr>
            <a:r>
              <a:rPr lang="en-US"/>
              <a:t>*</a:t>
            </a:r>
            <a:endParaRPr lang="en-US" sz="1200"/>
          </a:p>
        </p:txBody>
      </p:sp>
      <p:sp>
        <p:nvSpPr>
          <p:cNvPr id="5" name="Date Placeholder 4"/>
          <p:cNvSpPr>
            <a:spLocks noGrp="1"/>
          </p:cNvSpPr>
          <p:nvPr>
            <p:ph type="dt" idx="1"/>
          </p:nvPr>
        </p:nvSpPr>
        <p:spPr/>
        <p:txBody>
          <a:bodyPr/>
          <a:lstStyle/>
          <a:p>
            <a:pPr>
              <a:defRPr/>
            </a:pPr>
            <a:r>
              <a:rPr lang="en-US"/>
              <a:t>07/16/96</a:t>
            </a:r>
            <a:endParaRPr lang="en-US" sz="1200"/>
          </a:p>
        </p:txBody>
      </p:sp>
      <p:sp>
        <p:nvSpPr>
          <p:cNvPr id="6" name="Footer Placeholder 5"/>
          <p:cNvSpPr>
            <a:spLocks noGrp="1"/>
          </p:cNvSpPr>
          <p:nvPr>
            <p:ph type="ftr" sz="quarter" idx="4"/>
          </p:nvPr>
        </p:nvSpPr>
        <p:spPr/>
        <p:txBody>
          <a:bodyPr/>
          <a:lstStyle/>
          <a:p>
            <a:pPr>
              <a:defRPr/>
            </a:pPr>
            <a:r>
              <a:rPr lang="en-US"/>
              <a:t>*</a:t>
            </a:r>
            <a:endParaRPr lang="en-US" sz="1200"/>
          </a:p>
        </p:txBody>
      </p:sp>
      <p:sp>
        <p:nvSpPr>
          <p:cNvPr id="7" name="Slide Number Placeholder 6"/>
          <p:cNvSpPr>
            <a:spLocks noGrp="1"/>
          </p:cNvSpPr>
          <p:nvPr>
            <p:ph type="sldNum" sz="quarter" idx="5"/>
          </p:nvPr>
        </p:nvSpPr>
        <p:spPr/>
        <p:txBody>
          <a:bodyPr/>
          <a:lstStyle/>
          <a:p>
            <a:pPr>
              <a:defRPr/>
            </a:pPr>
            <a:r>
              <a:rPr lang="en-US"/>
              <a:t>##</a:t>
            </a:r>
            <a:endParaRPr lang="en-US" sz="1200"/>
          </a:p>
        </p:txBody>
      </p:sp>
    </p:spTree>
    <p:extLst>
      <p:ext uri="{BB962C8B-B14F-4D97-AF65-F5344CB8AC3E}">
        <p14:creationId xmlns:p14="http://schemas.microsoft.com/office/powerpoint/2010/main" val="1218043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significant anorexia nervosa-associated loci implicated 121 brain-expressed genes, 74% by location, 55% by adult brain </a:t>
            </a:r>
            <a:r>
              <a:rPr lang="en-US" dirty="0" err="1"/>
              <a:t>eQTL</a:t>
            </a:r>
            <a:r>
              <a:rPr lang="en-US" dirty="0"/>
              <a:t> analysis, 93% by regulatory chromatin interaction and 58 genes by all three methods.</a:t>
            </a:r>
            <a:endParaRPr lang="en-NZ" dirty="0"/>
          </a:p>
        </p:txBody>
      </p:sp>
      <p:sp>
        <p:nvSpPr>
          <p:cNvPr id="4" name="Header Placeholder 3"/>
          <p:cNvSpPr>
            <a:spLocks noGrp="1"/>
          </p:cNvSpPr>
          <p:nvPr>
            <p:ph type="hdr" sz="quarter"/>
          </p:nvPr>
        </p:nvSpPr>
        <p:spPr/>
        <p:txBody>
          <a:bodyPr/>
          <a:lstStyle/>
          <a:p>
            <a:pPr>
              <a:defRPr/>
            </a:pPr>
            <a:r>
              <a:rPr lang="en-US"/>
              <a:t>*</a:t>
            </a:r>
            <a:endParaRPr lang="en-US" sz="1200"/>
          </a:p>
        </p:txBody>
      </p:sp>
      <p:sp>
        <p:nvSpPr>
          <p:cNvPr id="5" name="Date Placeholder 4"/>
          <p:cNvSpPr>
            <a:spLocks noGrp="1"/>
          </p:cNvSpPr>
          <p:nvPr>
            <p:ph type="dt" idx="1"/>
          </p:nvPr>
        </p:nvSpPr>
        <p:spPr/>
        <p:txBody>
          <a:bodyPr/>
          <a:lstStyle/>
          <a:p>
            <a:pPr>
              <a:defRPr/>
            </a:pPr>
            <a:r>
              <a:rPr lang="en-US"/>
              <a:t>07/16/96</a:t>
            </a:r>
            <a:endParaRPr lang="en-US" sz="1200"/>
          </a:p>
        </p:txBody>
      </p:sp>
      <p:sp>
        <p:nvSpPr>
          <p:cNvPr id="6" name="Footer Placeholder 5"/>
          <p:cNvSpPr>
            <a:spLocks noGrp="1"/>
          </p:cNvSpPr>
          <p:nvPr>
            <p:ph type="ftr" sz="quarter" idx="4"/>
          </p:nvPr>
        </p:nvSpPr>
        <p:spPr/>
        <p:txBody>
          <a:bodyPr/>
          <a:lstStyle/>
          <a:p>
            <a:pPr>
              <a:defRPr/>
            </a:pPr>
            <a:r>
              <a:rPr lang="en-US"/>
              <a:t>*</a:t>
            </a:r>
            <a:endParaRPr lang="en-US" sz="1200"/>
          </a:p>
        </p:txBody>
      </p:sp>
      <p:sp>
        <p:nvSpPr>
          <p:cNvPr id="7" name="Slide Number Placeholder 6"/>
          <p:cNvSpPr>
            <a:spLocks noGrp="1"/>
          </p:cNvSpPr>
          <p:nvPr>
            <p:ph type="sldNum" sz="quarter" idx="5"/>
          </p:nvPr>
        </p:nvSpPr>
        <p:spPr/>
        <p:txBody>
          <a:bodyPr/>
          <a:lstStyle/>
          <a:p>
            <a:pPr>
              <a:defRPr/>
            </a:pPr>
            <a:r>
              <a:rPr lang="en-US"/>
              <a:t>##</a:t>
            </a:r>
            <a:endParaRPr lang="en-US" sz="1200"/>
          </a:p>
        </p:txBody>
      </p:sp>
    </p:spTree>
    <p:extLst>
      <p:ext uri="{BB962C8B-B14F-4D97-AF65-F5344CB8AC3E}">
        <p14:creationId xmlns:p14="http://schemas.microsoft.com/office/powerpoint/2010/main" val="2189073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ChangeArrowheads="1" noTextEdit="1"/>
          </p:cNvSpPr>
          <p:nvPr>
            <p:ph type="sldImg"/>
          </p:nvPr>
        </p:nvSpPr>
        <p:spPr>
          <a:ln/>
        </p:spPr>
      </p:sp>
      <p:sp>
        <p:nvSpPr>
          <p:cNvPr id="77827"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observed significant positive SNP-</a:t>
            </a:r>
            <a:r>
              <a:rPr lang="en-US" altLang="en-US" i="1" dirty="0" err="1">
                <a:latin typeface="Arial" panose="020B0604020202020204" pitchFamily="34" charset="0"/>
              </a:rPr>
              <a:t>r</a:t>
            </a:r>
            <a:r>
              <a:rPr lang="en-US" altLang="en-US" baseline="-25000" dirty="0" err="1">
                <a:latin typeface="Arial" panose="020B0604020202020204" pitchFamily="34" charset="0"/>
              </a:rPr>
              <a:t>g</a:t>
            </a:r>
            <a:r>
              <a:rPr lang="en-US" altLang="en-US" dirty="0">
                <a:latin typeface="Arial" panose="020B0604020202020204" pitchFamily="34" charset="0"/>
              </a:rPr>
              <a:t> with educational attainment, but not with intelligence. Expanding previous observations </a:t>
            </a:r>
            <a:r>
              <a:rPr lang="en-US" altLang="en-US" dirty="0">
                <a:latin typeface="Arial" panose="020B0604020202020204" pitchFamily="34" charset="0"/>
                <a:hlinkClick r:id="rId3"/>
              </a:rPr>
              <a:t>(Duncan et al. 2017)</a:t>
            </a:r>
            <a:r>
              <a:rPr lang="en-US" altLang="en-US" dirty="0">
                <a:latin typeface="Arial" panose="020B0604020202020204" pitchFamily="34" charset="0"/>
              </a:rPr>
              <a:t>, we observed a palette of metabolic and anthropometric genetic correlations with AN unlike that seen in other psychiatric disorders. </a:t>
            </a:r>
          </a:p>
          <a:p>
            <a:endParaRPr lang="en-US" altLang="en-US" dirty="0">
              <a:latin typeface="Arial" panose="020B0604020202020204" pitchFamily="34" charset="0"/>
            </a:endParaRPr>
          </a:p>
          <a:p>
            <a:r>
              <a:rPr lang="en-NZ" altLang="en-US" dirty="0">
                <a:latin typeface="Arial" panose="020B0604020202020204" pitchFamily="34" charset="0"/>
              </a:rPr>
              <a:t>Educational attainment (EA) is strongly influenced by social and other environmental factors, but genetic factors are also estimated to account for at least 20% of the variation across individuals</a:t>
            </a:r>
            <a:r>
              <a:rPr lang="en-NZ" altLang="en-US" baseline="30000" dirty="0">
                <a:latin typeface="Arial" panose="020B0604020202020204" pitchFamily="34" charset="0"/>
                <a:hlinkClick r:id="rId4"/>
              </a:rPr>
              <a:t>1</a:t>
            </a:r>
            <a:r>
              <a:rPr lang="en-NZ" altLang="en-US" dirty="0">
                <a:latin typeface="Arial" panose="020B0604020202020204" pitchFamily="34" charset="0"/>
              </a:rPr>
              <a:t>. We report the results of a genome-wide association study (GWAS) for EA that extends our earlier discovery sample</a:t>
            </a:r>
            <a:r>
              <a:rPr lang="en-NZ" altLang="en-US" baseline="30000" dirty="0">
                <a:latin typeface="Arial" panose="020B0604020202020204" pitchFamily="34" charset="0"/>
                <a:hlinkClick r:id="rId4"/>
              </a:rPr>
              <a:t>1</a:t>
            </a:r>
            <a:r>
              <a:rPr lang="en-NZ" altLang="en-US" baseline="30000" dirty="0">
                <a:latin typeface="Arial" panose="020B0604020202020204" pitchFamily="34" charset="0"/>
              </a:rPr>
              <a:t>,</a:t>
            </a:r>
            <a:r>
              <a:rPr lang="en-NZ" altLang="en-US" baseline="30000" dirty="0">
                <a:latin typeface="Arial" panose="020B0604020202020204" pitchFamily="34" charset="0"/>
                <a:hlinkClick r:id="rId5"/>
              </a:rPr>
              <a:t>2</a:t>
            </a:r>
            <a:r>
              <a:rPr lang="en-NZ" altLang="en-US" dirty="0">
                <a:latin typeface="Arial" panose="020B0604020202020204" pitchFamily="34" charset="0"/>
              </a:rPr>
              <a:t> of 101,069 individuals to 293,723 individuals, and a replication in an independent sample of 111,349 individuals from the UK Biobank. We now identify 74 genome-wide significant loci associated with number of years of schooling completed. Single-nucleotide polymorphisms (SNPs) associated with educational attainment are disproportionately found in genomic regions regulating gene expression in the </a:t>
            </a:r>
            <a:r>
              <a:rPr lang="en-NZ" altLang="en-US" dirty="0" err="1">
                <a:latin typeface="Arial" panose="020B0604020202020204" pitchFamily="34" charset="0"/>
              </a:rPr>
              <a:t>fetal</a:t>
            </a:r>
            <a:r>
              <a:rPr lang="en-NZ" altLang="en-US" dirty="0">
                <a:latin typeface="Arial" panose="020B0604020202020204" pitchFamily="34" charset="0"/>
              </a:rPr>
              <a:t> brain. Candidate genes are preferentially expressed in neural tissue, especially during the prenatal period, and enriched for biological pathways involved in neural development. Our findings demonstrate that, even for a </a:t>
            </a:r>
            <a:r>
              <a:rPr lang="en-NZ" altLang="en-US" dirty="0" err="1">
                <a:latin typeface="Arial" panose="020B0604020202020204" pitchFamily="34" charset="0"/>
              </a:rPr>
              <a:t>behavioral</a:t>
            </a:r>
            <a:r>
              <a:rPr lang="en-NZ" altLang="en-US" dirty="0">
                <a:latin typeface="Arial" panose="020B0604020202020204" pitchFamily="34" charset="0"/>
              </a:rPr>
              <a:t> phenotype that is mostly environmentally determined, a well-powered GWAS identifies replicable associated genetic variants that suggest biologically relevant pathways. Because EA is measured in large numbers of individuals, it will continue to be useful as a proxy phenotype in efforts to characterize the genetic influences of related phenotypes, including cognition and neuropsychiatric disease.</a:t>
            </a:r>
          </a:p>
        </p:txBody>
      </p:sp>
      <p:sp>
        <p:nvSpPr>
          <p:cNvPr id="77828" name="Header Placeholder 3"/>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
        <p:nvSpPr>
          <p:cNvPr id="77829" name="Date Placeholder 4"/>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07/16/96</a:t>
            </a:r>
            <a:endParaRPr lang="en-US" altLang="en-US" sz="1200">
              <a:latin typeface="Arial" panose="020B0604020202020204" pitchFamily="34" charset="0"/>
            </a:endParaRPr>
          </a:p>
        </p:txBody>
      </p:sp>
      <p:sp>
        <p:nvSpPr>
          <p:cNvPr id="77830" name="Footer Placeholder 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
        <p:nvSpPr>
          <p:cNvPr id="77831" name="Slide Number Placeholder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Tree>
    <p:extLst>
      <p:ext uri="{BB962C8B-B14F-4D97-AF65-F5344CB8AC3E}">
        <p14:creationId xmlns:p14="http://schemas.microsoft.com/office/powerpoint/2010/main" val="559750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890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07/16/96</a:t>
            </a:r>
            <a:endParaRPr kumimoji="1" lang="en-US" altLang="en-US" sz="1200" i="0">
              <a:latin typeface="Arial" panose="020B0604020202020204" pitchFamily="34" charset="0"/>
            </a:endParaRPr>
          </a:p>
        </p:txBody>
      </p:sp>
      <p:sp>
        <p:nvSpPr>
          <p:cNvPr id="890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89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89094" name="Rectangle 2"/>
          <p:cNvSpPr>
            <a:spLocks noGrp="1" noRot="1" noChangeAspect="1" noChangeArrowheads="1" noTextEdit="1"/>
          </p:cNvSpPr>
          <p:nvPr>
            <p:ph type="sldImg"/>
          </p:nvPr>
        </p:nvSpPr>
        <p:spPr>
          <a:ln/>
        </p:spPr>
      </p:sp>
      <p:sp>
        <p:nvSpPr>
          <p:cNvPr id="89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Note that psychiatric genetics is about where cancer genetics was 25 years ago</a:t>
            </a:r>
          </a:p>
        </p:txBody>
      </p:sp>
    </p:spTree>
    <p:extLst>
      <p:ext uri="{BB962C8B-B14F-4D97-AF65-F5344CB8AC3E}">
        <p14:creationId xmlns:p14="http://schemas.microsoft.com/office/powerpoint/2010/main" val="3992746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pPr>
              <a:defRPr/>
            </a:pPr>
            <a:r>
              <a:rPr lang="en-US"/>
              <a:t>*</a:t>
            </a:r>
            <a:endParaRPr lang="en-US" sz="1200"/>
          </a:p>
        </p:txBody>
      </p:sp>
      <p:sp>
        <p:nvSpPr>
          <p:cNvPr id="5" name="Date Placeholder 4"/>
          <p:cNvSpPr>
            <a:spLocks noGrp="1"/>
          </p:cNvSpPr>
          <p:nvPr>
            <p:ph type="dt" idx="1"/>
          </p:nvPr>
        </p:nvSpPr>
        <p:spPr/>
        <p:txBody>
          <a:bodyPr/>
          <a:lstStyle/>
          <a:p>
            <a:pPr>
              <a:defRPr/>
            </a:pPr>
            <a:r>
              <a:rPr lang="en-US"/>
              <a:t>07/16/96</a:t>
            </a:r>
            <a:endParaRPr lang="en-US" sz="1200"/>
          </a:p>
        </p:txBody>
      </p:sp>
      <p:sp>
        <p:nvSpPr>
          <p:cNvPr id="6" name="Footer Placeholder 5"/>
          <p:cNvSpPr>
            <a:spLocks noGrp="1"/>
          </p:cNvSpPr>
          <p:nvPr>
            <p:ph type="ftr" sz="quarter" idx="4"/>
          </p:nvPr>
        </p:nvSpPr>
        <p:spPr/>
        <p:txBody>
          <a:bodyPr/>
          <a:lstStyle/>
          <a:p>
            <a:pPr>
              <a:defRPr/>
            </a:pPr>
            <a:r>
              <a:rPr lang="en-US"/>
              <a:t>*</a:t>
            </a:r>
            <a:endParaRPr lang="en-US" sz="1200"/>
          </a:p>
        </p:txBody>
      </p:sp>
      <p:sp>
        <p:nvSpPr>
          <p:cNvPr id="7" name="Slide Number Placeholder 6"/>
          <p:cNvSpPr>
            <a:spLocks noGrp="1"/>
          </p:cNvSpPr>
          <p:nvPr>
            <p:ph type="sldNum" sz="quarter" idx="5"/>
          </p:nvPr>
        </p:nvSpPr>
        <p:spPr/>
        <p:txBody>
          <a:bodyPr/>
          <a:lstStyle/>
          <a:p>
            <a:pPr>
              <a:defRPr/>
            </a:pPr>
            <a:r>
              <a:rPr lang="en-US"/>
              <a:t>##</a:t>
            </a:r>
            <a:endParaRPr lang="en-US" sz="1200"/>
          </a:p>
        </p:txBody>
      </p:sp>
    </p:spTree>
    <p:extLst>
      <p:ext uri="{BB962C8B-B14F-4D97-AF65-F5344CB8AC3E}">
        <p14:creationId xmlns:p14="http://schemas.microsoft.com/office/powerpoint/2010/main" val="874504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1320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07/16/96</a:t>
            </a:r>
            <a:endParaRPr kumimoji="1" lang="en-US" altLang="en-US" sz="1200" i="0">
              <a:latin typeface="Arial" panose="020B0604020202020204" pitchFamily="34" charset="0"/>
            </a:endParaRPr>
          </a:p>
        </p:txBody>
      </p:sp>
      <p:sp>
        <p:nvSpPr>
          <p:cNvPr id="1321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1321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132102" name="Rectangle 2"/>
          <p:cNvSpPr>
            <a:spLocks noGrp="1" noRot="1" noChangeAspect="1" noChangeArrowheads="1" noTextEdit="1"/>
          </p:cNvSpPr>
          <p:nvPr>
            <p:ph type="sldImg"/>
          </p:nvPr>
        </p:nvSpPr>
        <p:spPr>
          <a:ln/>
        </p:spPr>
      </p:sp>
      <p:sp>
        <p:nvSpPr>
          <p:cNvPr id="1321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a:latin typeface="Arial" panose="020B0604020202020204" pitchFamily="34" charset="0"/>
              </a:rPr>
              <a:t>Latest analytical proposal for PGC-ED Freeze 3 (April 2024)</a:t>
            </a:r>
          </a:p>
          <a:p>
            <a:r>
              <a:rPr lang="en-GB" altLang="en-US" dirty="0">
                <a:latin typeface="Arial" panose="020B0604020202020204" pitchFamily="34" charset="0"/>
              </a:rPr>
              <a:t>LDSC on </a:t>
            </a:r>
            <a:r>
              <a:rPr lang="en-GB" altLang="en-US" dirty="0" err="1">
                <a:latin typeface="Arial" panose="020B0604020202020204" pitchFamily="34" charset="0"/>
              </a:rPr>
              <a:t>sumstats</a:t>
            </a:r>
            <a:endParaRPr lang="en-GB" altLang="en-US" dirty="0">
              <a:latin typeface="Arial" panose="020B0604020202020204" pitchFamily="34" charset="0"/>
            </a:endParaRPr>
          </a:p>
          <a:p>
            <a:r>
              <a:rPr lang="en-GB" altLang="en-US" dirty="0">
                <a:latin typeface="Arial" panose="020B0604020202020204" pitchFamily="34" charset="0"/>
              </a:rPr>
              <a:t>CC-GWAS</a:t>
            </a:r>
          </a:p>
          <a:p>
            <a:r>
              <a:rPr lang="en-GB" altLang="en-US" dirty="0">
                <a:latin typeface="Arial" panose="020B0604020202020204" pitchFamily="34" charset="0"/>
              </a:rPr>
              <a:t>GWAS by </a:t>
            </a:r>
            <a:r>
              <a:rPr lang="en-GB" altLang="en-US" dirty="0" err="1">
                <a:latin typeface="Arial" panose="020B0604020202020204" pitchFamily="34" charset="0"/>
              </a:rPr>
              <a:t>su</a:t>
            </a:r>
            <a:endParaRPr lang="en-GB" altLang="en-US" dirty="0">
              <a:latin typeface="Arial" panose="020B0604020202020204" pitchFamily="34" charset="0"/>
            </a:endParaRPr>
          </a:p>
          <a:p>
            <a:r>
              <a:rPr lang="en-GB" altLang="en-US" dirty="0">
                <a:latin typeface="Arial" panose="020B0604020202020204" pitchFamily="34" charset="0"/>
              </a:rPr>
              <a:t>S-</a:t>
            </a:r>
            <a:r>
              <a:rPr lang="en-GB" altLang="en-US" dirty="0" err="1">
                <a:latin typeface="Arial" panose="020B0604020202020204" pitchFamily="34" charset="0"/>
              </a:rPr>
              <a:t>PrediXcan</a:t>
            </a:r>
            <a:endParaRPr lang="en-GB" altLang="en-US" dirty="0">
              <a:latin typeface="Arial" panose="020B0604020202020204" pitchFamily="34" charset="0"/>
            </a:endParaRPr>
          </a:p>
          <a:p>
            <a:r>
              <a:rPr lang="en-GB" altLang="en-US" dirty="0">
                <a:latin typeface="Arial" panose="020B0604020202020204" pitchFamily="34" charset="0"/>
              </a:rPr>
              <a:t>Cell type analysis</a:t>
            </a:r>
          </a:p>
          <a:p>
            <a:r>
              <a:rPr lang="en-GB" altLang="en-US" dirty="0">
                <a:latin typeface="Arial" panose="020B0604020202020204" pitchFamily="34" charset="0"/>
              </a:rPr>
              <a:t>MAGMA</a:t>
            </a:r>
          </a:p>
          <a:p>
            <a:r>
              <a:rPr lang="en-GB" altLang="en-US" dirty="0">
                <a:latin typeface="Arial" panose="020B0604020202020204" pitchFamily="34" charset="0"/>
              </a:rPr>
              <a:t>PRS</a:t>
            </a:r>
          </a:p>
        </p:txBody>
      </p:sp>
    </p:spTree>
    <p:extLst>
      <p:ext uri="{BB962C8B-B14F-4D97-AF65-F5344CB8AC3E}">
        <p14:creationId xmlns:p14="http://schemas.microsoft.com/office/powerpoint/2010/main" val="1059342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ChangeArrowheads="1" noTextEdit="1"/>
          </p:cNvSpPr>
          <p:nvPr>
            <p:ph type="sldImg"/>
          </p:nvPr>
        </p:nvSpPr>
        <p:spPr>
          <a:ln/>
        </p:spPr>
      </p:sp>
      <p:sp>
        <p:nvSpPr>
          <p:cNvPr id="75779"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Z" altLang="en-US" dirty="0">
              <a:latin typeface="Arial" panose="020B0604020202020204" pitchFamily="34" charset="0"/>
            </a:endParaRPr>
          </a:p>
        </p:txBody>
      </p:sp>
      <p:sp>
        <p:nvSpPr>
          <p:cNvPr id="75780" name="Header Placeholder 3"/>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
        <p:nvSpPr>
          <p:cNvPr id="75781" name="Date Placeholder 4"/>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07/16/96</a:t>
            </a:r>
            <a:endParaRPr lang="en-US" altLang="en-US" sz="1200">
              <a:latin typeface="Arial" panose="020B0604020202020204" pitchFamily="34" charset="0"/>
            </a:endParaRPr>
          </a:p>
        </p:txBody>
      </p:sp>
      <p:sp>
        <p:nvSpPr>
          <p:cNvPr id="75782" name="Footer Placeholder 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
        <p:nvSpPr>
          <p:cNvPr id="75783" name="Slide Number Placeholder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Tree>
    <p:extLst>
      <p:ext uri="{BB962C8B-B14F-4D97-AF65-F5344CB8AC3E}">
        <p14:creationId xmlns:p14="http://schemas.microsoft.com/office/powerpoint/2010/main" val="1012475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a:solidFill>
                  <a:schemeClr val="tx1"/>
                </a:solidFill>
                <a:effectLst/>
                <a:latin typeface="Arial" charset="0"/>
                <a:ea typeface="+mn-ea"/>
                <a:cs typeface="+mn-cs"/>
              </a:rPr>
              <a:t>Watson is familiar with the personal cost of mental illness. One of his sons, now in his 40s, has schizophrenia and continues to live with Watson and his wife because "he really can't take care of himself," the 85-year-old scientist said.</a:t>
            </a:r>
            <a:endParaRPr lang="en-NZ" dirty="0"/>
          </a:p>
        </p:txBody>
      </p:sp>
      <p:sp>
        <p:nvSpPr>
          <p:cNvPr id="4" name="Header Placeholder 3"/>
          <p:cNvSpPr>
            <a:spLocks noGrp="1"/>
          </p:cNvSpPr>
          <p:nvPr>
            <p:ph type="hdr" sz="quarter"/>
          </p:nvPr>
        </p:nvSpPr>
        <p:spPr/>
        <p:txBody>
          <a:bodyPr/>
          <a:lstStyle/>
          <a:p>
            <a:pPr>
              <a:defRPr/>
            </a:pPr>
            <a:r>
              <a:rPr lang="en-US"/>
              <a:t>*</a:t>
            </a:r>
            <a:endParaRPr lang="en-US" sz="1200"/>
          </a:p>
        </p:txBody>
      </p:sp>
      <p:sp>
        <p:nvSpPr>
          <p:cNvPr id="5" name="Date Placeholder 4"/>
          <p:cNvSpPr>
            <a:spLocks noGrp="1"/>
          </p:cNvSpPr>
          <p:nvPr>
            <p:ph type="dt" idx="1"/>
          </p:nvPr>
        </p:nvSpPr>
        <p:spPr/>
        <p:txBody>
          <a:bodyPr/>
          <a:lstStyle/>
          <a:p>
            <a:pPr>
              <a:defRPr/>
            </a:pPr>
            <a:r>
              <a:rPr lang="en-US"/>
              <a:t>07/16/96</a:t>
            </a:r>
            <a:endParaRPr lang="en-US" sz="1200"/>
          </a:p>
        </p:txBody>
      </p:sp>
      <p:sp>
        <p:nvSpPr>
          <p:cNvPr id="6" name="Footer Placeholder 5"/>
          <p:cNvSpPr>
            <a:spLocks noGrp="1"/>
          </p:cNvSpPr>
          <p:nvPr>
            <p:ph type="ftr" sz="quarter" idx="4"/>
          </p:nvPr>
        </p:nvSpPr>
        <p:spPr/>
        <p:txBody>
          <a:bodyPr/>
          <a:lstStyle/>
          <a:p>
            <a:pPr>
              <a:defRPr/>
            </a:pPr>
            <a:r>
              <a:rPr lang="en-US"/>
              <a:t>*</a:t>
            </a:r>
            <a:endParaRPr lang="en-US" sz="1200"/>
          </a:p>
        </p:txBody>
      </p:sp>
      <p:sp>
        <p:nvSpPr>
          <p:cNvPr id="7" name="Slide Number Placeholder 6"/>
          <p:cNvSpPr>
            <a:spLocks noGrp="1"/>
          </p:cNvSpPr>
          <p:nvPr>
            <p:ph type="sldNum" sz="quarter" idx="5"/>
          </p:nvPr>
        </p:nvSpPr>
        <p:spPr/>
        <p:txBody>
          <a:bodyPr/>
          <a:lstStyle/>
          <a:p>
            <a:pPr>
              <a:defRPr/>
            </a:pPr>
            <a:r>
              <a:rPr lang="en-US"/>
              <a:t>##</a:t>
            </a:r>
            <a:endParaRPr lang="en-US" sz="1200"/>
          </a:p>
        </p:txBody>
      </p:sp>
    </p:spTree>
    <p:extLst>
      <p:ext uri="{BB962C8B-B14F-4D97-AF65-F5344CB8AC3E}">
        <p14:creationId xmlns:p14="http://schemas.microsoft.com/office/powerpoint/2010/main" val="1751838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pPr>
              <a:defRPr/>
            </a:pPr>
            <a:r>
              <a:rPr lang="en-US"/>
              <a:t>*</a:t>
            </a:r>
            <a:endParaRPr lang="en-US" sz="1200"/>
          </a:p>
        </p:txBody>
      </p:sp>
      <p:sp>
        <p:nvSpPr>
          <p:cNvPr id="5" name="Date Placeholder 4"/>
          <p:cNvSpPr>
            <a:spLocks noGrp="1"/>
          </p:cNvSpPr>
          <p:nvPr>
            <p:ph type="dt" idx="1"/>
          </p:nvPr>
        </p:nvSpPr>
        <p:spPr/>
        <p:txBody>
          <a:bodyPr/>
          <a:lstStyle/>
          <a:p>
            <a:pPr>
              <a:defRPr/>
            </a:pPr>
            <a:r>
              <a:rPr lang="en-US"/>
              <a:t>07/16/96</a:t>
            </a:r>
            <a:endParaRPr lang="en-US" sz="1200"/>
          </a:p>
        </p:txBody>
      </p:sp>
      <p:sp>
        <p:nvSpPr>
          <p:cNvPr id="6" name="Footer Placeholder 5"/>
          <p:cNvSpPr>
            <a:spLocks noGrp="1"/>
          </p:cNvSpPr>
          <p:nvPr>
            <p:ph type="ftr" sz="quarter" idx="4"/>
          </p:nvPr>
        </p:nvSpPr>
        <p:spPr/>
        <p:txBody>
          <a:bodyPr/>
          <a:lstStyle/>
          <a:p>
            <a:pPr>
              <a:defRPr/>
            </a:pPr>
            <a:r>
              <a:rPr lang="en-US"/>
              <a:t>*</a:t>
            </a:r>
            <a:endParaRPr lang="en-US" sz="1200"/>
          </a:p>
        </p:txBody>
      </p:sp>
      <p:sp>
        <p:nvSpPr>
          <p:cNvPr id="7" name="Slide Number Placeholder 6"/>
          <p:cNvSpPr>
            <a:spLocks noGrp="1"/>
          </p:cNvSpPr>
          <p:nvPr>
            <p:ph type="sldNum" sz="quarter" idx="5"/>
          </p:nvPr>
        </p:nvSpPr>
        <p:spPr/>
        <p:txBody>
          <a:bodyPr/>
          <a:lstStyle/>
          <a:p>
            <a:pPr>
              <a:defRPr/>
            </a:pPr>
            <a:r>
              <a:rPr lang="en-US"/>
              <a:t>##</a:t>
            </a:r>
            <a:endParaRPr lang="en-US" sz="1200"/>
          </a:p>
        </p:txBody>
      </p:sp>
    </p:spTree>
    <p:extLst>
      <p:ext uri="{BB962C8B-B14F-4D97-AF65-F5344CB8AC3E}">
        <p14:creationId xmlns:p14="http://schemas.microsoft.com/office/powerpoint/2010/main" val="3210629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ChangeArrowheads="1" noTextEdit="1"/>
          </p:cNvSpPr>
          <p:nvPr>
            <p:ph type="sldImg"/>
          </p:nvPr>
        </p:nvSpPr>
        <p:spPr>
          <a:ln/>
        </p:spPr>
      </p:sp>
      <p:sp>
        <p:nvSpPr>
          <p:cNvPr id="3277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NZ" altLang="en-US" dirty="0">
                <a:latin typeface="Arial" panose="020B0604020202020204" pitchFamily="34" charset="0"/>
              </a:rPr>
              <a:t>https://cnx.org/contents/7d74e56c-c750-4da5-a42c-50da0e5c5cb2@3/Perspectives-on-Psychological- </a:t>
            </a:r>
          </a:p>
        </p:txBody>
      </p:sp>
      <p:sp>
        <p:nvSpPr>
          <p:cNvPr id="32772" name="Header Placeholder 3"/>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
        <p:nvSpPr>
          <p:cNvPr id="32773" name="Date Placeholder 4"/>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07/16/96</a:t>
            </a:r>
            <a:endParaRPr lang="en-US" altLang="en-US" sz="1200">
              <a:latin typeface="Arial" panose="020B0604020202020204" pitchFamily="34" charset="0"/>
            </a:endParaRPr>
          </a:p>
        </p:txBody>
      </p:sp>
      <p:sp>
        <p:nvSpPr>
          <p:cNvPr id="32774" name="Footer Placeholder 5"/>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
        <p:nvSpPr>
          <p:cNvPr id="32775" name="Slide Number Placeholder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Tree>
    <p:extLst>
      <p:ext uri="{BB962C8B-B14F-4D97-AF65-F5344CB8AC3E}">
        <p14:creationId xmlns:p14="http://schemas.microsoft.com/office/powerpoint/2010/main" val="1927340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ChangeArrowheads="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NZ" altLang="en-US" dirty="0">
                <a:latin typeface="Arial" panose="020B0604020202020204" pitchFamily="34" charset="0"/>
              </a:rPr>
              <a:t>Fellow of Royal Australian and New Zealand College of Psychiatrists</a:t>
            </a:r>
          </a:p>
          <a:p>
            <a:r>
              <a:rPr lang="en-NZ" altLang="en-US" dirty="0" err="1">
                <a:latin typeface="Arial" panose="020B0604020202020204" pitchFamily="34" charset="0"/>
              </a:rPr>
              <a:t>Dr.</a:t>
            </a:r>
            <a:r>
              <a:rPr lang="en-NZ" altLang="en-US" dirty="0">
                <a:latin typeface="Arial" panose="020B0604020202020204" pitchFamily="34" charset="0"/>
              </a:rPr>
              <a:t> Sullivan is a founder and the lead principal investigator of the Psychiatric Genomics Consortium, the largest consortium in the history of psychiatry</a:t>
            </a:r>
          </a:p>
        </p:txBody>
      </p:sp>
      <p:sp>
        <p:nvSpPr>
          <p:cNvPr id="68612"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a:latin typeface="Arial" panose="020B0604020202020204" pitchFamily="34" charset="0"/>
            </a:endParaRPr>
          </a:p>
        </p:txBody>
      </p:sp>
      <p:sp>
        <p:nvSpPr>
          <p:cNvPr id="68613"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07/16/96</a:t>
            </a:r>
            <a:endParaRPr kumimoji="1" lang="en-US" altLang="en-US" sz="1200">
              <a:latin typeface="Arial" panose="020B0604020202020204" pitchFamily="34" charset="0"/>
            </a:endParaRPr>
          </a:p>
        </p:txBody>
      </p:sp>
      <p:sp>
        <p:nvSpPr>
          <p:cNvPr id="68614"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a:latin typeface="Arial" panose="020B0604020202020204" pitchFamily="34" charset="0"/>
            </a:endParaRPr>
          </a:p>
        </p:txBody>
      </p:sp>
      <p:sp>
        <p:nvSpPr>
          <p:cNvPr id="68615"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a:latin typeface="Arial" panose="020B0604020202020204" pitchFamily="34" charset="0"/>
            </a:endParaRPr>
          </a:p>
        </p:txBody>
      </p:sp>
    </p:spTree>
    <p:extLst>
      <p:ext uri="{BB962C8B-B14F-4D97-AF65-F5344CB8AC3E}">
        <p14:creationId xmlns:p14="http://schemas.microsoft.com/office/powerpoint/2010/main" val="870667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ChangeArrowheads="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NZ" altLang="en-US" dirty="0">
              <a:latin typeface="Arial" panose="020B0604020202020204" pitchFamily="34" charset="0"/>
            </a:endParaRPr>
          </a:p>
        </p:txBody>
      </p:sp>
      <p:sp>
        <p:nvSpPr>
          <p:cNvPr id="99332"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a:latin typeface="Arial" panose="020B0604020202020204" pitchFamily="34" charset="0"/>
            </a:endParaRPr>
          </a:p>
        </p:txBody>
      </p:sp>
      <p:sp>
        <p:nvSpPr>
          <p:cNvPr id="99333"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07/16/96</a:t>
            </a:r>
            <a:endParaRPr kumimoji="1" lang="en-US" altLang="en-US" sz="1200">
              <a:latin typeface="Arial" panose="020B0604020202020204" pitchFamily="34" charset="0"/>
            </a:endParaRPr>
          </a:p>
        </p:txBody>
      </p:sp>
      <p:sp>
        <p:nvSpPr>
          <p:cNvPr id="99334"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a:latin typeface="Arial" panose="020B0604020202020204" pitchFamily="34" charset="0"/>
            </a:endParaRPr>
          </a:p>
        </p:txBody>
      </p:sp>
      <p:sp>
        <p:nvSpPr>
          <p:cNvPr id="99335"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a:latin typeface="Arial" panose="020B0604020202020204" pitchFamily="34" charset="0"/>
            </a:endParaRPr>
          </a:p>
        </p:txBody>
      </p:sp>
    </p:spTree>
    <p:extLst>
      <p:ext uri="{BB962C8B-B14F-4D97-AF65-F5344CB8AC3E}">
        <p14:creationId xmlns:p14="http://schemas.microsoft.com/office/powerpoint/2010/main" val="7649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SV!!</a:t>
            </a:r>
            <a:endParaRPr lang="en-NZ" dirty="0"/>
          </a:p>
        </p:txBody>
      </p:sp>
      <p:sp>
        <p:nvSpPr>
          <p:cNvPr id="4" name="Header Placeholder 3"/>
          <p:cNvSpPr>
            <a:spLocks noGrp="1"/>
          </p:cNvSpPr>
          <p:nvPr>
            <p:ph type="hdr" sz="quarter"/>
          </p:nvPr>
        </p:nvSpPr>
        <p:spPr/>
        <p:txBody>
          <a:bodyPr/>
          <a:lstStyle/>
          <a:p>
            <a:pPr>
              <a:defRPr/>
            </a:pPr>
            <a:r>
              <a:rPr lang="en-US"/>
              <a:t>*</a:t>
            </a:r>
            <a:endParaRPr lang="en-US" sz="1200"/>
          </a:p>
        </p:txBody>
      </p:sp>
      <p:sp>
        <p:nvSpPr>
          <p:cNvPr id="5" name="Date Placeholder 4"/>
          <p:cNvSpPr>
            <a:spLocks noGrp="1"/>
          </p:cNvSpPr>
          <p:nvPr>
            <p:ph type="dt" idx="1"/>
          </p:nvPr>
        </p:nvSpPr>
        <p:spPr/>
        <p:txBody>
          <a:bodyPr/>
          <a:lstStyle/>
          <a:p>
            <a:pPr>
              <a:defRPr/>
            </a:pPr>
            <a:r>
              <a:rPr lang="en-US"/>
              <a:t>07/16/96</a:t>
            </a:r>
            <a:endParaRPr lang="en-US" sz="1200"/>
          </a:p>
        </p:txBody>
      </p:sp>
      <p:sp>
        <p:nvSpPr>
          <p:cNvPr id="6" name="Footer Placeholder 5"/>
          <p:cNvSpPr>
            <a:spLocks noGrp="1"/>
          </p:cNvSpPr>
          <p:nvPr>
            <p:ph type="ftr" sz="quarter" idx="4"/>
          </p:nvPr>
        </p:nvSpPr>
        <p:spPr/>
        <p:txBody>
          <a:bodyPr/>
          <a:lstStyle/>
          <a:p>
            <a:pPr>
              <a:defRPr/>
            </a:pPr>
            <a:r>
              <a:rPr lang="en-US"/>
              <a:t>*</a:t>
            </a:r>
            <a:endParaRPr lang="en-US" sz="1200"/>
          </a:p>
        </p:txBody>
      </p:sp>
      <p:sp>
        <p:nvSpPr>
          <p:cNvPr id="7" name="Slide Number Placeholder 6"/>
          <p:cNvSpPr>
            <a:spLocks noGrp="1"/>
          </p:cNvSpPr>
          <p:nvPr>
            <p:ph type="sldNum" sz="quarter" idx="5"/>
          </p:nvPr>
        </p:nvSpPr>
        <p:spPr/>
        <p:txBody>
          <a:bodyPr/>
          <a:lstStyle/>
          <a:p>
            <a:pPr>
              <a:defRPr/>
            </a:pPr>
            <a:r>
              <a:rPr lang="en-US"/>
              <a:t>##</a:t>
            </a:r>
            <a:endParaRPr lang="en-US" sz="1200"/>
          </a:p>
        </p:txBody>
      </p:sp>
    </p:spTree>
    <p:extLst>
      <p:ext uri="{BB962C8B-B14F-4D97-AF65-F5344CB8AC3E}">
        <p14:creationId xmlns:p14="http://schemas.microsoft.com/office/powerpoint/2010/main" val="978166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err="1">
                <a:latin typeface="Calibri" panose="020F0502020204030204" pitchFamily="34" charset="0"/>
                <a:cs typeface="Calibri" panose="020F0502020204030204" pitchFamily="34" charset="0"/>
              </a:rPr>
              <a:t>Plenge</a:t>
            </a:r>
            <a:r>
              <a:rPr lang="en-US" sz="1200" dirty="0">
                <a:latin typeface="Calibri" panose="020F0502020204030204" pitchFamily="34" charset="0"/>
                <a:cs typeface="Calibri" panose="020F0502020204030204" pitchFamily="34" charset="0"/>
              </a:rPr>
              <a:t>: Drug development costs &gt;US$1.2 billion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Old: preclinical models to identify leads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New: early discovery in human biology for leads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Projects with human genetics linked in gave 2 fold increased success rates in both Phase II and </a:t>
            </a:r>
            <a:r>
              <a:rPr lang="en-US" sz="1200" dirty="0" err="1">
                <a:latin typeface="Calibri" panose="020F0502020204030204" pitchFamily="34" charset="0"/>
                <a:cs typeface="Calibri" panose="020F0502020204030204" pitchFamily="34" charset="0"/>
              </a:rPr>
              <a:t>Iia</a:t>
            </a:r>
            <a:r>
              <a:rPr lang="en-US" sz="1200" dirty="0">
                <a:latin typeface="Calibri" panose="020F0502020204030204" pitchFamily="34" charset="0"/>
                <a:cs typeface="Calibri" panose="020F0502020204030204" pitchFamily="34" charset="0"/>
              </a:rPr>
              <a:t> trials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~75% of industry pipelines now informed by genetics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Drug development costs &gt;US$1.2 billion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Old: preclinical models to identify leads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New: early discovery in human biology for leads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Projects with human genetics linked in gave 2 fold increased success rates in both Phase II and </a:t>
            </a:r>
            <a:r>
              <a:rPr lang="en-US" sz="1200" dirty="0" err="1">
                <a:latin typeface="Calibri" panose="020F0502020204030204" pitchFamily="34" charset="0"/>
                <a:cs typeface="Calibri" panose="020F0502020204030204" pitchFamily="34" charset="0"/>
              </a:rPr>
              <a:t>Iia</a:t>
            </a:r>
            <a:r>
              <a:rPr lang="en-US" sz="1200" dirty="0">
                <a:latin typeface="Calibri" panose="020F0502020204030204" pitchFamily="34" charset="0"/>
                <a:cs typeface="Calibri" panose="020F0502020204030204" pitchFamily="34" charset="0"/>
              </a:rPr>
              <a:t> trials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~75% of industry pipelines now informed by genetics</a:t>
            </a:r>
          </a:p>
          <a:p>
            <a:endParaRPr lang="en-NZ" dirty="0"/>
          </a:p>
        </p:txBody>
      </p:sp>
      <p:sp>
        <p:nvSpPr>
          <p:cNvPr id="4" name="Header Placeholder 3"/>
          <p:cNvSpPr>
            <a:spLocks noGrp="1"/>
          </p:cNvSpPr>
          <p:nvPr>
            <p:ph type="hdr" sz="quarter"/>
          </p:nvPr>
        </p:nvSpPr>
        <p:spPr/>
        <p:txBody>
          <a:bodyPr/>
          <a:lstStyle/>
          <a:p>
            <a:pPr>
              <a:defRPr/>
            </a:pPr>
            <a:r>
              <a:rPr lang="en-US"/>
              <a:t>*</a:t>
            </a:r>
            <a:endParaRPr lang="en-US" sz="1200"/>
          </a:p>
        </p:txBody>
      </p:sp>
      <p:sp>
        <p:nvSpPr>
          <p:cNvPr id="5" name="Date Placeholder 4"/>
          <p:cNvSpPr>
            <a:spLocks noGrp="1"/>
          </p:cNvSpPr>
          <p:nvPr>
            <p:ph type="dt" idx="1"/>
          </p:nvPr>
        </p:nvSpPr>
        <p:spPr/>
        <p:txBody>
          <a:bodyPr/>
          <a:lstStyle/>
          <a:p>
            <a:pPr>
              <a:defRPr/>
            </a:pPr>
            <a:r>
              <a:rPr lang="en-US"/>
              <a:t>07/16/96</a:t>
            </a:r>
            <a:endParaRPr lang="en-US" sz="1200"/>
          </a:p>
        </p:txBody>
      </p:sp>
      <p:sp>
        <p:nvSpPr>
          <p:cNvPr id="6" name="Footer Placeholder 5"/>
          <p:cNvSpPr>
            <a:spLocks noGrp="1"/>
          </p:cNvSpPr>
          <p:nvPr>
            <p:ph type="ftr" sz="quarter" idx="4"/>
          </p:nvPr>
        </p:nvSpPr>
        <p:spPr/>
        <p:txBody>
          <a:bodyPr/>
          <a:lstStyle/>
          <a:p>
            <a:pPr>
              <a:defRPr/>
            </a:pPr>
            <a:r>
              <a:rPr lang="en-US"/>
              <a:t>*</a:t>
            </a:r>
            <a:endParaRPr lang="en-US" sz="1200"/>
          </a:p>
        </p:txBody>
      </p:sp>
      <p:sp>
        <p:nvSpPr>
          <p:cNvPr id="7" name="Slide Number Placeholder 6"/>
          <p:cNvSpPr>
            <a:spLocks noGrp="1"/>
          </p:cNvSpPr>
          <p:nvPr>
            <p:ph type="sldNum" sz="quarter" idx="5"/>
          </p:nvPr>
        </p:nvSpPr>
        <p:spPr/>
        <p:txBody>
          <a:bodyPr/>
          <a:lstStyle/>
          <a:p>
            <a:pPr>
              <a:defRPr/>
            </a:pPr>
            <a:r>
              <a:rPr lang="en-US"/>
              <a:t>##</a:t>
            </a:r>
            <a:endParaRPr lang="en-US" sz="1200"/>
          </a:p>
        </p:txBody>
      </p:sp>
    </p:spTree>
    <p:extLst>
      <p:ext uri="{BB962C8B-B14F-4D97-AF65-F5344CB8AC3E}">
        <p14:creationId xmlns:p14="http://schemas.microsoft.com/office/powerpoint/2010/main" val="315506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a:solidFill>
                  <a:schemeClr val="tx1"/>
                </a:solidFill>
                <a:effectLst/>
                <a:latin typeface="Arial" charset="0"/>
                <a:ea typeface="+mn-ea"/>
                <a:cs typeface="+mn-cs"/>
              </a:rPr>
              <a:t>Watson is familiar with the personal cost of mental illness. One of his sons, now in his 40s, has schizophrenia and continues to live with Watson and his wife because "he really can't take care of himself," the 85-year-old scientist said.</a:t>
            </a:r>
            <a:endParaRPr lang="en-NZ" dirty="0"/>
          </a:p>
        </p:txBody>
      </p:sp>
      <p:sp>
        <p:nvSpPr>
          <p:cNvPr id="4" name="Header Placeholder 3"/>
          <p:cNvSpPr>
            <a:spLocks noGrp="1"/>
          </p:cNvSpPr>
          <p:nvPr>
            <p:ph type="hdr" sz="quarter"/>
          </p:nvPr>
        </p:nvSpPr>
        <p:spPr/>
        <p:txBody>
          <a:bodyPr/>
          <a:lstStyle/>
          <a:p>
            <a:pPr>
              <a:defRPr/>
            </a:pPr>
            <a:r>
              <a:rPr lang="en-US"/>
              <a:t>*</a:t>
            </a:r>
            <a:endParaRPr lang="en-US" sz="1200"/>
          </a:p>
        </p:txBody>
      </p:sp>
      <p:sp>
        <p:nvSpPr>
          <p:cNvPr id="5" name="Date Placeholder 4"/>
          <p:cNvSpPr>
            <a:spLocks noGrp="1"/>
          </p:cNvSpPr>
          <p:nvPr>
            <p:ph type="dt" idx="1"/>
          </p:nvPr>
        </p:nvSpPr>
        <p:spPr/>
        <p:txBody>
          <a:bodyPr/>
          <a:lstStyle/>
          <a:p>
            <a:pPr>
              <a:defRPr/>
            </a:pPr>
            <a:r>
              <a:rPr lang="en-US"/>
              <a:t>07/16/96</a:t>
            </a:r>
            <a:endParaRPr lang="en-US" sz="1200"/>
          </a:p>
        </p:txBody>
      </p:sp>
      <p:sp>
        <p:nvSpPr>
          <p:cNvPr id="6" name="Footer Placeholder 5"/>
          <p:cNvSpPr>
            <a:spLocks noGrp="1"/>
          </p:cNvSpPr>
          <p:nvPr>
            <p:ph type="ftr" sz="quarter" idx="4"/>
          </p:nvPr>
        </p:nvSpPr>
        <p:spPr/>
        <p:txBody>
          <a:bodyPr/>
          <a:lstStyle/>
          <a:p>
            <a:pPr>
              <a:defRPr/>
            </a:pPr>
            <a:r>
              <a:rPr lang="en-US"/>
              <a:t>*</a:t>
            </a:r>
            <a:endParaRPr lang="en-US" sz="1200"/>
          </a:p>
        </p:txBody>
      </p:sp>
      <p:sp>
        <p:nvSpPr>
          <p:cNvPr id="7" name="Slide Number Placeholder 6"/>
          <p:cNvSpPr>
            <a:spLocks noGrp="1"/>
          </p:cNvSpPr>
          <p:nvPr>
            <p:ph type="sldNum" sz="quarter" idx="5"/>
          </p:nvPr>
        </p:nvSpPr>
        <p:spPr/>
        <p:txBody>
          <a:bodyPr/>
          <a:lstStyle/>
          <a:p>
            <a:pPr>
              <a:defRPr/>
            </a:pPr>
            <a:r>
              <a:rPr lang="en-US"/>
              <a:t>##</a:t>
            </a:r>
            <a:endParaRPr lang="en-US" sz="1200"/>
          </a:p>
        </p:txBody>
      </p:sp>
    </p:spTree>
    <p:extLst>
      <p:ext uri="{BB962C8B-B14F-4D97-AF65-F5344CB8AC3E}">
        <p14:creationId xmlns:p14="http://schemas.microsoft.com/office/powerpoint/2010/main" val="3154859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348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07/16/96</a:t>
            </a:r>
            <a:endParaRPr kumimoji="1" lang="en-US" altLang="en-US" sz="1200" i="0">
              <a:latin typeface="Arial" panose="020B0604020202020204" pitchFamily="34" charset="0"/>
            </a:endParaRPr>
          </a:p>
        </p:txBody>
      </p:sp>
      <p:sp>
        <p:nvSpPr>
          <p:cNvPr id="348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348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34822" name="Rectangle 2"/>
          <p:cNvSpPr>
            <a:spLocks noGrp="1" noRot="1" noChangeAspect="1" noChangeArrowheads="1" noTextEdit="1"/>
          </p:cNvSpPr>
          <p:nvPr>
            <p:ph type="sldImg"/>
          </p:nvPr>
        </p:nvSpPr>
        <p:spPr>
          <a:ln/>
        </p:spPr>
      </p:sp>
      <p:sp>
        <p:nvSpPr>
          <p:cNvPr id="348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Note these heritability’s known a long time!</a:t>
            </a:r>
          </a:p>
          <a:p>
            <a:endParaRPr lang="en-GB" altLang="en-US" dirty="0">
              <a:latin typeface="Arial" panose="020B0604020202020204" pitchFamily="34" charset="0"/>
            </a:endParaRPr>
          </a:p>
        </p:txBody>
      </p:sp>
    </p:spTree>
    <p:extLst>
      <p:ext uri="{BB962C8B-B14F-4D97-AF65-F5344CB8AC3E}">
        <p14:creationId xmlns:p14="http://schemas.microsoft.com/office/powerpoint/2010/main" val="3035586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kumimoji="1" sz="1200">
                <a:solidFill>
                  <a:schemeClr val="tx1"/>
                </a:solidFill>
                <a:latin typeface="Arial" panose="020B0604020202020204" pitchFamily="34" charset="0"/>
              </a:defRPr>
            </a:lvl1pPr>
            <a:lvl2pPr marL="742950" indent="-285750" defTabSz="954088">
              <a:spcBef>
                <a:spcPct val="30000"/>
              </a:spcBef>
              <a:defRPr kumimoji="1" sz="1200">
                <a:solidFill>
                  <a:schemeClr val="tx1"/>
                </a:solidFill>
                <a:latin typeface="Arial" panose="020B0604020202020204" pitchFamily="34" charset="0"/>
              </a:defRPr>
            </a:lvl2pPr>
            <a:lvl3pPr marL="1143000" indent="-228600" defTabSz="954088">
              <a:spcBef>
                <a:spcPct val="30000"/>
              </a:spcBef>
              <a:defRPr kumimoji="1" sz="1200">
                <a:solidFill>
                  <a:schemeClr val="tx1"/>
                </a:solidFill>
                <a:latin typeface="Arial" panose="020B0604020202020204" pitchFamily="34" charset="0"/>
              </a:defRPr>
            </a:lvl3pPr>
            <a:lvl4pPr marL="1600200" indent="-228600" defTabSz="954088">
              <a:spcBef>
                <a:spcPct val="30000"/>
              </a:spcBef>
              <a:defRPr kumimoji="1" sz="1200">
                <a:solidFill>
                  <a:schemeClr val="tx1"/>
                </a:solidFill>
                <a:latin typeface="Arial" panose="020B0604020202020204" pitchFamily="34" charset="0"/>
              </a:defRPr>
            </a:lvl4pPr>
            <a:lvl5pPr marL="2057400" indent="-228600" defTabSz="954088">
              <a:spcBef>
                <a:spcPct val="30000"/>
              </a:spcBef>
              <a:defRPr kumimoji="1" sz="1200">
                <a:solidFill>
                  <a:schemeClr val="tx1"/>
                </a:solidFill>
                <a:latin typeface="Arial" panose="020B0604020202020204" pitchFamily="34" charset="0"/>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defRPr>
            </a:lvl9pPr>
          </a:lstStyle>
          <a:p>
            <a:pPr fontAlgn="base">
              <a:spcBef>
                <a:spcPct val="0"/>
              </a:spcBef>
              <a:spcAft>
                <a:spcPct val="0"/>
              </a:spcAft>
            </a:pPr>
            <a:r>
              <a:rPr lang="en-US" altLang="en-US" sz="1000"/>
              <a:t>*</a:t>
            </a:r>
          </a:p>
        </p:txBody>
      </p:sp>
      <p:sp>
        <p:nvSpPr>
          <p:cNvPr id="54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kumimoji="1" sz="1200">
                <a:solidFill>
                  <a:schemeClr val="tx1"/>
                </a:solidFill>
                <a:latin typeface="Arial" panose="020B0604020202020204" pitchFamily="34" charset="0"/>
              </a:defRPr>
            </a:lvl1pPr>
            <a:lvl2pPr marL="742950" indent="-285750" defTabSz="954088">
              <a:spcBef>
                <a:spcPct val="30000"/>
              </a:spcBef>
              <a:defRPr kumimoji="1" sz="1200">
                <a:solidFill>
                  <a:schemeClr val="tx1"/>
                </a:solidFill>
                <a:latin typeface="Arial" panose="020B0604020202020204" pitchFamily="34" charset="0"/>
              </a:defRPr>
            </a:lvl2pPr>
            <a:lvl3pPr marL="1143000" indent="-228600" defTabSz="954088">
              <a:spcBef>
                <a:spcPct val="30000"/>
              </a:spcBef>
              <a:defRPr kumimoji="1" sz="1200">
                <a:solidFill>
                  <a:schemeClr val="tx1"/>
                </a:solidFill>
                <a:latin typeface="Arial" panose="020B0604020202020204" pitchFamily="34" charset="0"/>
              </a:defRPr>
            </a:lvl3pPr>
            <a:lvl4pPr marL="1600200" indent="-228600" defTabSz="954088">
              <a:spcBef>
                <a:spcPct val="30000"/>
              </a:spcBef>
              <a:defRPr kumimoji="1" sz="1200">
                <a:solidFill>
                  <a:schemeClr val="tx1"/>
                </a:solidFill>
                <a:latin typeface="Arial" panose="020B0604020202020204" pitchFamily="34" charset="0"/>
              </a:defRPr>
            </a:lvl4pPr>
            <a:lvl5pPr marL="2057400" indent="-228600" defTabSz="954088">
              <a:spcBef>
                <a:spcPct val="30000"/>
              </a:spcBef>
              <a:defRPr kumimoji="1" sz="1200">
                <a:solidFill>
                  <a:schemeClr val="tx1"/>
                </a:solidFill>
                <a:latin typeface="Arial" panose="020B0604020202020204" pitchFamily="34" charset="0"/>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defRPr>
            </a:lvl9pPr>
          </a:lstStyle>
          <a:p>
            <a:pPr fontAlgn="base">
              <a:spcBef>
                <a:spcPct val="0"/>
              </a:spcBef>
              <a:spcAft>
                <a:spcPct val="0"/>
              </a:spcAft>
            </a:pPr>
            <a:r>
              <a:rPr lang="en-US" altLang="en-US" sz="1000"/>
              <a:t>07/16/96</a:t>
            </a:r>
          </a:p>
        </p:txBody>
      </p:sp>
      <p:sp>
        <p:nvSpPr>
          <p:cNvPr id="54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kumimoji="1" sz="1200">
                <a:solidFill>
                  <a:schemeClr val="tx1"/>
                </a:solidFill>
                <a:latin typeface="Arial" panose="020B0604020202020204" pitchFamily="34" charset="0"/>
              </a:defRPr>
            </a:lvl1pPr>
            <a:lvl2pPr marL="742950" indent="-285750" defTabSz="954088">
              <a:spcBef>
                <a:spcPct val="30000"/>
              </a:spcBef>
              <a:defRPr kumimoji="1" sz="1200">
                <a:solidFill>
                  <a:schemeClr val="tx1"/>
                </a:solidFill>
                <a:latin typeface="Arial" panose="020B0604020202020204" pitchFamily="34" charset="0"/>
              </a:defRPr>
            </a:lvl2pPr>
            <a:lvl3pPr marL="1143000" indent="-228600" defTabSz="954088">
              <a:spcBef>
                <a:spcPct val="30000"/>
              </a:spcBef>
              <a:defRPr kumimoji="1" sz="1200">
                <a:solidFill>
                  <a:schemeClr val="tx1"/>
                </a:solidFill>
                <a:latin typeface="Arial" panose="020B0604020202020204" pitchFamily="34" charset="0"/>
              </a:defRPr>
            </a:lvl3pPr>
            <a:lvl4pPr marL="1600200" indent="-228600" defTabSz="954088">
              <a:spcBef>
                <a:spcPct val="30000"/>
              </a:spcBef>
              <a:defRPr kumimoji="1" sz="1200">
                <a:solidFill>
                  <a:schemeClr val="tx1"/>
                </a:solidFill>
                <a:latin typeface="Arial" panose="020B0604020202020204" pitchFamily="34" charset="0"/>
              </a:defRPr>
            </a:lvl4pPr>
            <a:lvl5pPr marL="2057400" indent="-228600" defTabSz="954088">
              <a:spcBef>
                <a:spcPct val="30000"/>
              </a:spcBef>
              <a:defRPr kumimoji="1" sz="1200">
                <a:solidFill>
                  <a:schemeClr val="tx1"/>
                </a:solidFill>
                <a:latin typeface="Arial" panose="020B0604020202020204" pitchFamily="34" charset="0"/>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defRPr>
            </a:lvl9pPr>
          </a:lstStyle>
          <a:p>
            <a:pPr fontAlgn="base">
              <a:spcBef>
                <a:spcPct val="0"/>
              </a:spcBef>
              <a:spcAft>
                <a:spcPct val="0"/>
              </a:spcAft>
            </a:pPr>
            <a:r>
              <a:rPr lang="en-US" altLang="en-US" sz="1000"/>
              <a:t>*</a:t>
            </a:r>
          </a:p>
        </p:txBody>
      </p:sp>
      <p:sp>
        <p:nvSpPr>
          <p:cNvPr id="54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kumimoji="1" sz="1200">
                <a:solidFill>
                  <a:schemeClr val="tx1"/>
                </a:solidFill>
                <a:latin typeface="Arial" panose="020B0604020202020204" pitchFamily="34" charset="0"/>
              </a:defRPr>
            </a:lvl1pPr>
            <a:lvl2pPr marL="742950" indent="-285750" defTabSz="954088">
              <a:spcBef>
                <a:spcPct val="30000"/>
              </a:spcBef>
              <a:defRPr kumimoji="1" sz="1200">
                <a:solidFill>
                  <a:schemeClr val="tx1"/>
                </a:solidFill>
                <a:latin typeface="Arial" panose="020B0604020202020204" pitchFamily="34" charset="0"/>
              </a:defRPr>
            </a:lvl2pPr>
            <a:lvl3pPr marL="1143000" indent="-228600" defTabSz="954088">
              <a:spcBef>
                <a:spcPct val="30000"/>
              </a:spcBef>
              <a:defRPr kumimoji="1" sz="1200">
                <a:solidFill>
                  <a:schemeClr val="tx1"/>
                </a:solidFill>
                <a:latin typeface="Arial" panose="020B0604020202020204" pitchFamily="34" charset="0"/>
              </a:defRPr>
            </a:lvl3pPr>
            <a:lvl4pPr marL="1600200" indent="-228600" defTabSz="954088">
              <a:spcBef>
                <a:spcPct val="30000"/>
              </a:spcBef>
              <a:defRPr kumimoji="1" sz="1200">
                <a:solidFill>
                  <a:schemeClr val="tx1"/>
                </a:solidFill>
                <a:latin typeface="Arial" panose="020B0604020202020204" pitchFamily="34" charset="0"/>
              </a:defRPr>
            </a:lvl4pPr>
            <a:lvl5pPr marL="2057400" indent="-228600" defTabSz="954088">
              <a:spcBef>
                <a:spcPct val="30000"/>
              </a:spcBef>
              <a:defRPr kumimoji="1" sz="1200">
                <a:solidFill>
                  <a:schemeClr val="tx1"/>
                </a:solidFill>
                <a:latin typeface="Arial" panose="020B0604020202020204" pitchFamily="34" charset="0"/>
              </a:defRPr>
            </a:lvl5pPr>
            <a:lvl6pPr marL="2514600" indent="-228600" defTabSz="954088"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defTabSz="954088"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defTabSz="954088"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defTabSz="954088" eaLnBrk="0" fontAlgn="base" hangingPunct="0">
              <a:spcBef>
                <a:spcPct val="30000"/>
              </a:spcBef>
              <a:spcAft>
                <a:spcPct val="0"/>
              </a:spcAft>
              <a:defRPr kumimoji="1" sz="1200">
                <a:solidFill>
                  <a:schemeClr val="tx1"/>
                </a:solidFill>
                <a:latin typeface="Arial" panose="020B0604020202020204" pitchFamily="34" charset="0"/>
              </a:defRPr>
            </a:lvl9pPr>
          </a:lstStyle>
          <a:p>
            <a:pPr fontAlgn="base">
              <a:spcBef>
                <a:spcPct val="0"/>
              </a:spcBef>
              <a:spcAft>
                <a:spcPct val="0"/>
              </a:spcAft>
            </a:pPr>
            <a:r>
              <a:rPr lang="en-US" altLang="en-US" sz="1000"/>
              <a:t>##</a:t>
            </a:r>
          </a:p>
        </p:txBody>
      </p:sp>
      <p:sp>
        <p:nvSpPr>
          <p:cNvPr id="54278" name="Rectangle 2"/>
          <p:cNvSpPr>
            <a:spLocks noGrp="1" noRot="1" noChangeAspect="1" noChangeArrowheads="1" noTextEdit="1"/>
          </p:cNvSpPr>
          <p:nvPr>
            <p:ph type="sldImg"/>
          </p:nvPr>
        </p:nvSpPr>
        <p:spPr>
          <a:ln/>
        </p:spPr>
      </p:sp>
      <p:sp>
        <p:nvSpPr>
          <p:cNvPr id="54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398164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645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07/16/96</a:t>
            </a:r>
            <a:endParaRPr kumimoji="1" lang="en-US" altLang="en-US" sz="1200" i="0">
              <a:latin typeface="Arial" panose="020B0604020202020204" pitchFamily="34" charset="0"/>
            </a:endParaRPr>
          </a:p>
        </p:txBody>
      </p:sp>
      <p:sp>
        <p:nvSpPr>
          <p:cNvPr id="645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645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kumimoji="1" lang="en-US" altLang="en-US">
                <a:latin typeface="Arial" panose="020B0604020202020204" pitchFamily="34" charset="0"/>
              </a:rPr>
              <a:t>##</a:t>
            </a:r>
            <a:endParaRPr kumimoji="1" lang="en-US" altLang="en-US" sz="1200" i="0">
              <a:latin typeface="Arial" panose="020B0604020202020204" pitchFamily="34" charset="0"/>
            </a:endParaRPr>
          </a:p>
        </p:txBody>
      </p:sp>
      <p:sp>
        <p:nvSpPr>
          <p:cNvPr id="64518" name="Rectangle 2"/>
          <p:cNvSpPr>
            <a:spLocks noGrp="1" noRot="1" noChangeAspect="1" noChangeArrowheads="1" noTextEdit="1"/>
          </p:cNvSpPr>
          <p:nvPr>
            <p:ph type="sldImg"/>
          </p:nvPr>
        </p:nvSpPr>
        <p:spPr>
          <a:ln/>
        </p:spPr>
      </p:sp>
      <p:sp>
        <p:nvSpPr>
          <p:cNvPr id="645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NZ" sz="1200" kern="1200" dirty="0">
                <a:solidFill>
                  <a:schemeClr val="tx1"/>
                </a:solidFill>
                <a:effectLst/>
                <a:latin typeface="Arial" charset="0"/>
                <a:ea typeface="+mn-ea"/>
                <a:cs typeface="+mn-cs"/>
              </a:rPr>
              <a:t>Ask who knows about GWAS….</a:t>
            </a:r>
            <a:endParaRPr lang="en-GB" altLang="en-US" dirty="0">
              <a:latin typeface="Arial" panose="020B0604020202020204" pitchFamily="34" charset="0"/>
            </a:endParaRPr>
          </a:p>
          <a:p>
            <a:r>
              <a:rPr lang="en-US" altLang="en-US" dirty="0">
                <a:latin typeface="Arial" panose="020B0604020202020204" pitchFamily="34" charset="0"/>
              </a:rPr>
              <a:t>Don’t need to make guesses about candidate genes – this method is agnostic and simply generates a statistical signal that indicates regions of the genome associated with the trait under study.</a:t>
            </a:r>
            <a:endParaRPr lang="en-GB" altLang="en-US" dirty="0">
              <a:latin typeface="Arial" panose="020B0604020202020204" pitchFamily="34" charset="0"/>
            </a:endParaRPr>
          </a:p>
        </p:txBody>
      </p:sp>
    </p:spTree>
    <p:extLst>
      <p:ext uri="{BB962C8B-B14F-4D97-AF65-F5344CB8AC3E}">
        <p14:creationId xmlns:p14="http://schemas.microsoft.com/office/powerpoint/2010/main" val="919544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ChangeArrowheads="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NZ" altLang="en-US" dirty="0">
                <a:latin typeface="Arial" panose="020B0604020202020204" pitchFamily="34" charset="0"/>
              </a:rPr>
              <a:t>Now 145 loci known</a:t>
            </a:r>
          </a:p>
        </p:txBody>
      </p:sp>
      <p:sp>
        <p:nvSpPr>
          <p:cNvPr id="70660"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
        <p:nvSpPr>
          <p:cNvPr id="70661"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07/16/96</a:t>
            </a:r>
            <a:endParaRPr lang="en-US" altLang="en-US" sz="1200">
              <a:latin typeface="Arial" panose="020B0604020202020204" pitchFamily="34" charset="0"/>
            </a:endParaRPr>
          </a:p>
        </p:txBody>
      </p:sp>
      <p:sp>
        <p:nvSpPr>
          <p:cNvPr id="70662"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
        <p:nvSpPr>
          <p:cNvPr id="70663"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en-US" altLang="en-US">
                <a:latin typeface="Arial" panose="020B0604020202020204" pitchFamily="34" charset="0"/>
              </a:rPr>
              <a:t>##</a:t>
            </a:r>
            <a:endParaRPr lang="en-US" altLang="en-US" sz="1200">
              <a:latin typeface="Arial" panose="020B0604020202020204" pitchFamily="34" charset="0"/>
            </a:endParaRPr>
          </a:p>
        </p:txBody>
      </p:sp>
    </p:spTree>
    <p:extLst>
      <p:ext uri="{BB962C8B-B14F-4D97-AF65-F5344CB8AC3E}">
        <p14:creationId xmlns:p14="http://schemas.microsoft.com/office/powerpoint/2010/main" val="1422169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ADHD https://www.sciencedirect.com/science/article/pii/S0924977X2300202X</a:t>
            </a:r>
          </a:p>
          <a:p>
            <a:endParaRPr lang="en-NZ" dirty="0"/>
          </a:p>
        </p:txBody>
      </p:sp>
      <p:sp>
        <p:nvSpPr>
          <p:cNvPr id="4" name="Header Placeholder 3"/>
          <p:cNvSpPr>
            <a:spLocks noGrp="1"/>
          </p:cNvSpPr>
          <p:nvPr>
            <p:ph type="hdr" sz="quarter"/>
          </p:nvPr>
        </p:nvSpPr>
        <p:spPr/>
        <p:txBody>
          <a:bodyPr/>
          <a:lstStyle/>
          <a:p>
            <a:pPr>
              <a:defRPr/>
            </a:pPr>
            <a:r>
              <a:rPr lang="en-US"/>
              <a:t>*</a:t>
            </a:r>
            <a:endParaRPr lang="en-US" sz="1200"/>
          </a:p>
        </p:txBody>
      </p:sp>
      <p:sp>
        <p:nvSpPr>
          <p:cNvPr id="5" name="Date Placeholder 4"/>
          <p:cNvSpPr>
            <a:spLocks noGrp="1"/>
          </p:cNvSpPr>
          <p:nvPr>
            <p:ph type="dt" idx="1"/>
          </p:nvPr>
        </p:nvSpPr>
        <p:spPr/>
        <p:txBody>
          <a:bodyPr/>
          <a:lstStyle/>
          <a:p>
            <a:pPr>
              <a:defRPr/>
            </a:pPr>
            <a:r>
              <a:rPr lang="en-US"/>
              <a:t>07/16/96</a:t>
            </a:r>
            <a:endParaRPr lang="en-US" sz="1200"/>
          </a:p>
        </p:txBody>
      </p:sp>
      <p:sp>
        <p:nvSpPr>
          <p:cNvPr id="6" name="Footer Placeholder 5"/>
          <p:cNvSpPr>
            <a:spLocks noGrp="1"/>
          </p:cNvSpPr>
          <p:nvPr>
            <p:ph type="ftr" sz="quarter" idx="4"/>
          </p:nvPr>
        </p:nvSpPr>
        <p:spPr/>
        <p:txBody>
          <a:bodyPr/>
          <a:lstStyle/>
          <a:p>
            <a:pPr>
              <a:defRPr/>
            </a:pPr>
            <a:r>
              <a:rPr lang="en-US"/>
              <a:t>*</a:t>
            </a:r>
            <a:endParaRPr lang="en-US" sz="1200"/>
          </a:p>
        </p:txBody>
      </p:sp>
      <p:sp>
        <p:nvSpPr>
          <p:cNvPr id="7" name="Slide Number Placeholder 6"/>
          <p:cNvSpPr>
            <a:spLocks noGrp="1"/>
          </p:cNvSpPr>
          <p:nvPr>
            <p:ph type="sldNum" sz="quarter" idx="5"/>
          </p:nvPr>
        </p:nvSpPr>
        <p:spPr/>
        <p:txBody>
          <a:bodyPr/>
          <a:lstStyle/>
          <a:p>
            <a:pPr>
              <a:defRPr/>
            </a:pPr>
            <a:r>
              <a:rPr lang="en-US"/>
              <a:t>##</a:t>
            </a:r>
            <a:endParaRPr lang="en-US" sz="1200"/>
          </a:p>
        </p:txBody>
      </p:sp>
    </p:spTree>
    <p:extLst>
      <p:ext uri="{BB962C8B-B14F-4D97-AF65-F5344CB8AC3E}">
        <p14:creationId xmlns:p14="http://schemas.microsoft.com/office/powerpoint/2010/main" val="35222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a:defRPr/>
            </a:pPr>
            <a:r>
              <a:rPr lang="en-US"/>
              <a:t>*</a:t>
            </a:r>
            <a:endParaRPr lang="en-US" sz="1200"/>
          </a:p>
        </p:txBody>
      </p:sp>
      <p:sp>
        <p:nvSpPr>
          <p:cNvPr id="5" name="Date Placeholder 4"/>
          <p:cNvSpPr>
            <a:spLocks noGrp="1"/>
          </p:cNvSpPr>
          <p:nvPr>
            <p:ph type="dt" idx="11"/>
          </p:nvPr>
        </p:nvSpPr>
        <p:spPr/>
        <p:txBody>
          <a:bodyPr/>
          <a:lstStyle/>
          <a:p>
            <a:pPr>
              <a:defRPr/>
            </a:pPr>
            <a:r>
              <a:rPr lang="en-US"/>
              <a:t>07/16/96</a:t>
            </a:r>
            <a:endParaRPr lang="en-US" sz="1200"/>
          </a:p>
        </p:txBody>
      </p:sp>
      <p:sp>
        <p:nvSpPr>
          <p:cNvPr id="6" name="Footer Placeholder 5"/>
          <p:cNvSpPr>
            <a:spLocks noGrp="1"/>
          </p:cNvSpPr>
          <p:nvPr>
            <p:ph type="ftr" sz="quarter" idx="12"/>
          </p:nvPr>
        </p:nvSpPr>
        <p:spPr/>
        <p:txBody>
          <a:bodyPr/>
          <a:lstStyle/>
          <a:p>
            <a:pPr>
              <a:defRPr/>
            </a:pPr>
            <a:r>
              <a:rPr lang="en-US"/>
              <a:t>*</a:t>
            </a:r>
            <a:endParaRPr lang="en-US" sz="1200"/>
          </a:p>
        </p:txBody>
      </p:sp>
      <p:sp>
        <p:nvSpPr>
          <p:cNvPr id="7" name="Slide Number Placeholder 6"/>
          <p:cNvSpPr>
            <a:spLocks noGrp="1"/>
          </p:cNvSpPr>
          <p:nvPr>
            <p:ph type="sldNum" sz="quarter" idx="13"/>
          </p:nvPr>
        </p:nvSpPr>
        <p:spPr/>
        <p:txBody>
          <a:bodyPr/>
          <a:lstStyle/>
          <a:p>
            <a:pPr>
              <a:defRPr/>
            </a:pPr>
            <a:r>
              <a:rPr lang="en-US"/>
              <a:t>##</a:t>
            </a:r>
            <a:endParaRPr lang="en-US" sz="1200"/>
          </a:p>
        </p:txBody>
      </p:sp>
    </p:spTree>
    <p:extLst>
      <p:ext uri="{BB962C8B-B14F-4D97-AF65-F5344CB8AC3E}">
        <p14:creationId xmlns:p14="http://schemas.microsoft.com/office/powerpoint/2010/main" val="3259988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fld id="{CFD6986D-93AC-487D-8472-A36D6845AAC6}" type="datetimeFigureOut">
              <a:rPr lang="en-US" smtClean="0"/>
              <a:pPr>
                <a:defRPr/>
              </a:pPr>
              <a:t>4/10/2024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882FF0C-4C5C-4568-B23B-83E46DFDC145}" type="slidenum">
              <a:rPr lang="en-NZ" smtClean="0"/>
              <a:pPr>
                <a:defRPr/>
              </a:pPr>
              <a:t>‹#›</a:t>
            </a:fld>
            <a:endParaRPr lang="en-NZ"/>
          </a:p>
        </p:txBody>
      </p:sp>
    </p:spTree>
    <p:extLst>
      <p:ext uri="{BB962C8B-B14F-4D97-AF65-F5344CB8AC3E}">
        <p14:creationId xmlns:p14="http://schemas.microsoft.com/office/powerpoint/2010/main" val="822710853"/>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fld id="{8D923E70-71F6-4F29-8C48-5430E878C975}" type="datetimeFigureOut">
              <a:rPr lang="en-US" smtClean="0"/>
              <a:pPr>
                <a:defRPr/>
              </a:pPr>
              <a:t>4/10/2024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A0364DE-F97D-45A8-8193-B5DD8415D0F3}" type="slidenum">
              <a:rPr lang="en-US" altLang="en-US" smtClean="0"/>
              <a:pPr>
                <a:defRPr/>
              </a:pPr>
              <a:t>‹#›</a:t>
            </a:fld>
            <a:endParaRPr lang="en-US" altLang="en-US"/>
          </a:p>
        </p:txBody>
      </p:sp>
    </p:spTree>
    <p:extLst>
      <p:ext uri="{BB962C8B-B14F-4D97-AF65-F5344CB8AC3E}">
        <p14:creationId xmlns:p14="http://schemas.microsoft.com/office/powerpoint/2010/main" val="2945955013"/>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fld id="{0ADF97A7-CF56-46F5-B53E-95B868151FBB}" type="datetimeFigureOut">
              <a:rPr lang="en-US" smtClean="0"/>
              <a:pPr>
                <a:defRPr/>
              </a:pPr>
              <a:t>4/10/2024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056DC0B-8D2A-45FC-84C6-37AE2A39C95C}" type="slidenum">
              <a:rPr lang="en-US" altLang="en-US" smtClean="0"/>
              <a:pPr>
                <a:defRPr/>
              </a:pPr>
              <a:t>‹#›</a:t>
            </a:fld>
            <a:endParaRPr lang="en-US" altLang="en-US"/>
          </a:p>
        </p:txBody>
      </p:sp>
    </p:spTree>
    <p:extLst>
      <p:ext uri="{BB962C8B-B14F-4D97-AF65-F5344CB8AC3E}">
        <p14:creationId xmlns:p14="http://schemas.microsoft.com/office/powerpoint/2010/main" val="1858747634"/>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5400" y="246062"/>
            <a:ext cx="11228917" cy="1241425"/>
          </a:xfrm>
        </p:spPr>
        <p:txBody>
          <a:bodyPr/>
          <a:lstStyle/>
          <a:p>
            <a:r>
              <a:rPr lang="en-US" dirty="0"/>
              <a:t>Click to edit Master title style</a:t>
            </a:r>
            <a:endParaRPr lang="en-GB" dirty="0"/>
          </a:p>
        </p:txBody>
      </p:sp>
      <p:sp>
        <p:nvSpPr>
          <p:cNvPr id="3" name="Text Placeholder 2"/>
          <p:cNvSpPr>
            <a:spLocks noGrp="1"/>
          </p:cNvSpPr>
          <p:nvPr>
            <p:ph type="body" sz="half" idx="1"/>
          </p:nvPr>
        </p:nvSpPr>
        <p:spPr>
          <a:xfrm>
            <a:off x="839416" y="1844824"/>
            <a:ext cx="3196167" cy="341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quarter" idx="2"/>
          </p:nvPr>
        </p:nvSpPr>
        <p:spPr>
          <a:xfrm>
            <a:off x="4292601" y="1921024"/>
            <a:ext cx="3198284" cy="163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292601" y="3649714"/>
            <a:ext cx="3198284" cy="1631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40546374"/>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fld id="{E1438C45-ADC5-4522-AAC3-B0EA35A8DB60}" type="datetimeFigureOut">
              <a:rPr lang="en-US" smtClean="0"/>
              <a:pPr>
                <a:defRPr/>
              </a:pPr>
              <a:t>4/10/2024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C66A8B6-9FBA-4493-9E96-35D620A33F3D}" type="slidenum">
              <a:rPr lang="en-NZ" smtClean="0"/>
              <a:pPr>
                <a:defRPr/>
              </a:pPr>
              <a:t>‹#›</a:t>
            </a:fld>
            <a:endParaRPr lang="en-NZ"/>
          </a:p>
        </p:txBody>
      </p:sp>
    </p:spTree>
    <p:extLst>
      <p:ext uri="{BB962C8B-B14F-4D97-AF65-F5344CB8AC3E}">
        <p14:creationId xmlns:p14="http://schemas.microsoft.com/office/powerpoint/2010/main" val="2311262720"/>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fld id="{47F2CC2D-EC2A-4111-899E-32EED3CCB64F}" type="datetimeFigureOut">
              <a:rPr lang="en-US" smtClean="0"/>
              <a:pPr>
                <a:defRPr/>
              </a:pPr>
              <a:t>4/10/2024</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7203DC2-A199-4355-9882-912D94DC3E57}" type="slidenum">
              <a:rPr lang="en-NZ" smtClean="0"/>
              <a:pPr>
                <a:defRPr/>
              </a:pPr>
              <a:t>‹#›</a:t>
            </a:fld>
            <a:endParaRPr lang="en-NZ"/>
          </a:p>
        </p:txBody>
      </p:sp>
    </p:spTree>
    <p:extLst>
      <p:ext uri="{BB962C8B-B14F-4D97-AF65-F5344CB8AC3E}">
        <p14:creationId xmlns:p14="http://schemas.microsoft.com/office/powerpoint/2010/main" val="3525164430"/>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fld id="{C9630125-0697-4D83-A6D6-B8A579BAA279}" type="datetimeFigureOut">
              <a:rPr lang="en-US" smtClean="0"/>
              <a:pPr>
                <a:defRPr/>
              </a:pPr>
              <a:t>4/10/2024</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532C35D-9A25-4046-A048-77AE0ED8C3AC}" type="slidenum">
              <a:rPr lang="en-NZ" smtClean="0"/>
              <a:pPr>
                <a:defRPr/>
              </a:pPr>
              <a:t>‹#›</a:t>
            </a:fld>
            <a:endParaRPr lang="en-NZ"/>
          </a:p>
        </p:txBody>
      </p:sp>
    </p:spTree>
    <p:extLst>
      <p:ext uri="{BB962C8B-B14F-4D97-AF65-F5344CB8AC3E}">
        <p14:creationId xmlns:p14="http://schemas.microsoft.com/office/powerpoint/2010/main" val="1957565614"/>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a:defRPr/>
            </a:pPr>
            <a:fld id="{6EE37B5D-7AE4-4D1D-B451-FBB0B40D9330}" type="datetimeFigureOut">
              <a:rPr lang="en-US" smtClean="0"/>
              <a:pPr>
                <a:defRPr/>
              </a:pPr>
              <a:t>4/10/2024</a:t>
            </a:fld>
            <a:endParaRPr lang="en-US" dirty="0"/>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1B14A1EC-1A52-49C0-B7FB-E158B139105A}" type="slidenum">
              <a:rPr lang="en-NZ" smtClean="0"/>
              <a:pPr>
                <a:defRPr/>
              </a:pPr>
              <a:t>‹#›</a:t>
            </a:fld>
            <a:endParaRPr lang="en-NZ"/>
          </a:p>
        </p:txBody>
      </p:sp>
    </p:spTree>
    <p:extLst>
      <p:ext uri="{BB962C8B-B14F-4D97-AF65-F5344CB8AC3E}">
        <p14:creationId xmlns:p14="http://schemas.microsoft.com/office/powerpoint/2010/main" val="839503634"/>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endParaRPr lang="en-NZ"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a:defRPr/>
            </a:pPr>
            <a:fld id="{AD40F206-2A52-4DE1-BECC-A870E14998C7}" type="datetimeFigureOut">
              <a:rPr lang="en-US" smtClean="0"/>
              <a:pPr>
                <a:defRPr/>
              </a:pPr>
              <a:t>4/10/2024</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85A814FF-7517-4866-A25B-D7BEE07EF549}" type="slidenum">
              <a:rPr lang="en-NZ" smtClean="0"/>
              <a:pPr>
                <a:defRPr/>
              </a:pPr>
              <a:t>‹#›</a:t>
            </a:fld>
            <a:endParaRPr lang="en-NZ"/>
          </a:p>
        </p:txBody>
      </p:sp>
    </p:spTree>
    <p:extLst>
      <p:ext uri="{BB962C8B-B14F-4D97-AF65-F5344CB8AC3E}">
        <p14:creationId xmlns:p14="http://schemas.microsoft.com/office/powerpoint/2010/main" val="1253555573"/>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a:defRPr/>
            </a:pPr>
            <a:fld id="{A08826C1-CCFD-42A3-8D31-098D779FF0CB}" type="datetimeFigureOut">
              <a:rPr lang="en-US" smtClean="0"/>
              <a:pPr>
                <a:defRPr/>
              </a:pPr>
              <a:t>4/10/2024</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AAB854DD-18D8-41D4-9440-CBC6E852EC6F}" type="slidenum">
              <a:rPr lang="en-NZ" smtClean="0"/>
              <a:pPr>
                <a:defRPr/>
              </a:pPr>
              <a:t>‹#›</a:t>
            </a:fld>
            <a:endParaRPr lang="en-NZ"/>
          </a:p>
        </p:txBody>
      </p:sp>
    </p:spTree>
    <p:extLst>
      <p:ext uri="{BB962C8B-B14F-4D97-AF65-F5344CB8AC3E}">
        <p14:creationId xmlns:p14="http://schemas.microsoft.com/office/powerpoint/2010/main" val="422336630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fld id="{4C9F182B-90D7-48E6-85DF-0F69943D1720}" type="datetimeFigureOut">
              <a:rPr lang="en-US" smtClean="0"/>
              <a:pPr>
                <a:defRPr/>
              </a:pPr>
              <a:t>4/10/2024</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9632F01-00E1-43C6-8D35-885F37265BD0}" type="slidenum">
              <a:rPr lang="en-NZ" smtClean="0"/>
              <a:pPr>
                <a:defRPr/>
              </a:pPr>
              <a:t>‹#›</a:t>
            </a:fld>
            <a:endParaRPr lang="en-NZ"/>
          </a:p>
        </p:txBody>
      </p:sp>
    </p:spTree>
    <p:extLst>
      <p:ext uri="{BB962C8B-B14F-4D97-AF65-F5344CB8AC3E}">
        <p14:creationId xmlns:p14="http://schemas.microsoft.com/office/powerpoint/2010/main" val="4294281799"/>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a:defRPr/>
            </a:pPr>
            <a:fld id="{83C2B1E7-C732-4449-B72A-119ED9293074}" type="datetimeFigureOut">
              <a:rPr lang="en-US" smtClean="0"/>
              <a:pPr>
                <a:defRPr/>
              </a:pPr>
              <a:t>4/10/2024</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C70D5B3-136A-4987-BC81-32A27C2FA14B}" type="slidenum">
              <a:rPr lang="en-NZ" smtClean="0"/>
              <a:pPr>
                <a:defRPr/>
              </a:pPr>
              <a:t>‹#›</a:t>
            </a:fld>
            <a:endParaRPr lang="en-NZ"/>
          </a:p>
        </p:txBody>
      </p:sp>
    </p:spTree>
    <p:extLst>
      <p:ext uri="{BB962C8B-B14F-4D97-AF65-F5344CB8AC3E}">
        <p14:creationId xmlns:p14="http://schemas.microsoft.com/office/powerpoint/2010/main" val="166008175"/>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065287C-64D9-42C9-88ED-616260332250}" type="slidenum">
              <a:rPr lang="en-NZ" smtClean="0"/>
              <a:pPr>
                <a:defRPr/>
              </a:pPr>
              <a:t>‹#›</a:t>
            </a:fld>
            <a:endParaRPr lang="en-NZ" dirty="0"/>
          </a:p>
        </p:txBody>
      </p:sp>
      <p:pic>
        <p:nvPicPr>
          <p:cNvPr id="8" name="Picture 4" descr="Image result for university otago christchurch">
            <a:extLst>
              <a:ext uri="{FF2B5EF4-FFF2-40B4-BE49-F238E27FC236}">
                <a16:creationId xmlns:a16="http://schemas.microsoft.com/office/drawing/2014/main" id="{A76A9252-D349-4D18-8E45-48202C30576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029338"/>
            <a:ext cx="1703512" cy="854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34722"/>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Lst>
  <p:transition spd="med">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emf"/><Relationship Id="rId12"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emf"/><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emf"/><Relationship Id="rId5" Type="http://schemas.openxmlformats.org/officeDocument/2006/relationships/image" Target="../media/image6.jpeg"/><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1.emf"/><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4E8BD-872B-43A0-8413-9331A87B5498}"/>
              </a:ext>
            </a:extLst>
          </p:cNvPr>
          <p:cNvPicPr>
            <a:picLocks noChangeAspect="1"/>
          </p:cNvPicPr>
          <p:nvPr/>
        </p:nvPicPr>
        <p:blipFill>
          <a:blip r:embed="rId4"/>
          <a:stretch>
            <a:fillRect/>
          </a:stretch>
        </p:blipFill>
        <p:spPr>
          <a:xfrm>
            <a:off x="9564263" y="507640"/>
            <a:ext cx="2501153" cy="1945341"/>
          </a:xfrm>
          <a:prstGeom prst="rect">
            <a:avLst/>
          </a:prstGeom>
        </p:spPr>
      </p:pic>
      <p:sp>
        <p:nvSpPr>
          <p:cNvPr id="17410" name="Rectangle 3"/>
          <p:cNvSpPr>
            <a:spLocks noChangeArrowheads="1"/>
          </p:cNvSpPr>
          <p:nvPr/>
        </p:nvSpPr>
        <p:spPr bwMode="auto">
          <a:xfrm>
            <a:off x="498503" y="2543863"/>
            <a:ext cx="6408712"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20000"/>
              </a:spcBef>
              <a:spcAft>
                <a:spcPct val="0"/>
              </a:spcAft>
              <a:buClr>
                <a:srgbClr val="0033CC"/>
              </a:buClr>
              <a:buSzPct val="90000"/>
              <a:buFontTx/>
              <a:buNone/>
            </a:pPr>
            <a:r>
              <a:rPr lang="en-US" altLang="en-US" sz="2400" dirty="0">
                <a:solidFill>
                  <a:schemeClr val="tx1">
                    <a:lumMod val="75000"/>
                    <a:lumOff val="25000"/>
                  </a:schemeClr>
                </a:solidFill>
                <a:latin typeface="+mn-lt"/>
              </a:rPr>
              <a:t>Prof Martin Kennedy </a:t>
            </a:r>
          </a:p>
          <a:p>
            <a:pPr eaLnBrk="1" hangingPunct="1">
              <a:lnSpc>
                <a:spcPct val="100000"/>
              </a:lnSpc>
              <a:spcBef>
                <a:spcPct val="20000"/>
              </a:spcBef>
              <a:spcAft>
                <a:spcPct val="0"/>
              </a:spcAft>
              <a:buClr>
                <a:srgbClr val="0033CC"/>
              </a:buClr>
              <a:buSzPct val="90000"/>
              <a:buFontTx/>
              <a:buNone/>
            </a:pPr>
            <a:r>
              <a:rPr lang="en-US" altLang="en-US" sz="2400" dirty="0">
                <a:solidFill>
                  <a:schemeClr val="tx1">
                    <a:lumMod val="75000"/>
                    <a:lumOff val="25000"/>
                  </a:schemeClr>
                </a:solidFill>
                <a:latin typeface="+mn-lt"/>
              </a:rPr>
              <a:t>Department of Pathology &amp; Biomedical Science</a:t>
            </a:r>
          </a:p>
          <a:p>
            <a:pPr eaLnBrk="1" hangingPunct="1">
              <a:lnSpc>
                <a:spcPct val="100000"/>
              </a:lnSpc>
              <a:spcBef>
                <a:spcPct val="20000"/>
              </a:spcBef>
              <a:spcAft>
                <a:spcPct val="0"/>
              </a:spcAft>
              <a:buClr>
                <a:srgbClr val="0033CC"/>
              </a:buClr>
              <a:buSzPct val="90000"/>
              <a:buNone/>
            </a:pPr>
            <a:r>
              <a:rPr lang="en-US" altLang="en-US" sz="2400" dirty="0">
                <a:solidFill>
                  <a:schemeClr val="tx1">
                    <a:lumMod val="75000"/>
                    <a:lumOff val="25000"/>
                  </a:schemeClr>
                </a:solidFill>
                <a:latin typeface="+mn-lt"/>
              </a:rPr>
              <a:t>University of Otago, Christchurch</a:t>
            </a:r>
            <a:endParaRPr kumimoji="1" lang="en-US" altLang="en-US" sz="1100" dirty="0">
              <a:solidFill>
                <a:srgbClr val="002060"/>
              </a:solidFill>
              <a:latin typeface="Arial" panose="020B0604020202020204" pitchFamily="34" charset="0"/>
            </a:endParaRPr>
          </a:p>
        </p:txBody>
      </p:sp>
      <p:sp>
        <p:nvSpPr>
          <p:cNvPr id="6147" name="Rectangle 4">
            <a:extLst>
              <a:ext uri="{FF2B5EF4-FFF2-40B4-BE49-F238E27FC236}">
                <a16:creationId xmlns:a16="http://schemas.microsoft.com/office/drawing/2014/main" id="{72FA777A-FEA7-4CBA-B712-F1FA782AB38C}"/>
              </a:ext>
            </a:extLst>
          </p:cNvPr>
          <p:cNvSpPr>
            <a:spLocks noGrp="1" noChangeArrowheads="1"/>
          </p:cNvSpPr>
          <p:nvPr>
            <p:ph type="title"/>
          </p:nvPr>
        </p:nvSpPr>
        <p:spPr>
          <a:xfrm>
            <a:off x="407368" y="742124"/>
            <a:ext cx="10637730" cy="738187"/>
          </a:xfrm>
        </p:spPr>
        <p:txBody>
          <a:bodyPr anchor="t">
            <a:noAutofit/>
          </a:bodyPr>
          <a:lstStyle/>
          <a:p>
            <a:pPr fontAlgn="auto">
              <a:spcAft>
                <a:spcPts val="0"/>
              </a:spcAft>
              <a:defRPr/>
            </a:pPr>
            <a:r>
              <a:rPr lang="en-US" altLang="en-US" sz="4800" dirty="0">
                <a:solidFill>
                  <a:schemeClr val="accent1">
                    <a:lumMod val="75000"/>
                  </a:schemeClr>
                </a:solidFill>
              </a:rPr>
              <a:t>Psychiatric genetics: why do it and </a:t>
            </a:r>
            <a:br>
              <a:rPr lang="en-US" altLang="en-US" sz="4800" dirty="0">
                <a:solidFill>
                  <a:schemeClr val="accent1">
                    <a:lumMod val="75000"/>
                  </a:schemeClr>
                </a:solidFill>
              </a:rPr>
            </a:br>
            <a:r>
              <a:rPr lang="en-US" altLang="en-US" sz="4800" dirty="0">
                <a:solidFill>
                  <a:schemeClr val="accent1">
                    <a:lumMod val="75000"/>
                  </a:schemeClr>
                </a:solidFill>
              </a:rPr>
              <a:t>where are we now</a:t>
            </a:r>
            <a:r>
              <a:rPr lang="en-NZ" altLang="en-US" sz="4800" dirty="0">
                <a:solidFill>
                  <a:schemeClr val="accent1">
                    <a:lumMod val="75000"/>
                  </a:schemeClr>
                </a:solidFill>
              </a:rPr>
              <a:t>? </a:t>
            </a:r>
            <a:endParaRPr lang="en-US" altLang="en-US" sz="4800" dirty="0">
              <a:solidFill>
                <a:schemeClr val="accent1">
                  <a:lumMod val="75000"/>
                </a:schemeClr>
              </a:solidFill>
            </a:endParaRPr>
          </a:p>
        </p:txBody>
      </p:sp>
      <p:pic>
        <p:nvPicPr>
          <p:cNvPr id="52228" name="Picture 4" descr="Image result for university otago christchur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42" y="5635035"/>
            <a:ext cx="2298752" cy="11530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7D31A1C-8A28-486E-AF6D-F770988D6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8835" y="2583559"/>
            <a:ext cx="2256581" cy="169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E0196F9B-3264-4F13-A626-55E7C8F1063A}"/>
              </a:ext>
            </a:extLst>
          </p:cNvPr>
          <p:cNvSpPr txBox="1"/>
          <p:nvPr/>
        </p:nvSpPr>
        <p:spPr>
          <a:xfrm>
            <a:off x="407367" y="4151209"/>
            <a:ext cx="6499847" cy="1200329"/>
          </a:xfrm>
          <a:prstGeom prst="rect">
            <a:avLst/>
          </a:prstGeom>
          <a:noFill/>
        </p:spPr>
        <p:txBody>
          <a:bodyPr wrap="square" rtlCol="0">
            <a:spAutoFit/>
          </a:bodyPr>
          <a:lstStyle/>
          <a:p>
            <a:r>
              <a:rPr lang="en-US" sz="2400" dirty="0">
                <a:solidFill>
                  <a:schemeClr val="accent1">
                    <a:lumMod val="75000"/>
                  </a:schemeClr>
                </a:solidFill>
                <a:latin typeface="+mn-lt"/>
              </a:rPr>
              <a:t>Statistical Genetics Workshop</a:t>
            </a:r>
          </a:p>
          <a:p>
            <a:r>
              <a:rPr lang="en-US" sz="2400" dirty="0">
                <a:solidFill>
                  <a:schemeClr val="accent1">
                    <a:lumMod val="75000"/>
                  </a:schemeClr>
                </a:solidFill>
                <a:latin typeface="+mn-lt"/>
              </a:rPr>
              <a:t>Plant and Food Research, Lincoln</a:t>
            </a:r>
          </a:p>
          <a:p>
            <a:r>
              <a:rPr lang="en-US" sz="2400" dirty="0">
                <a:solidFill>
                  <a:schemeClr val="accent1">
                    <a:lumMod val="75000"/>
                  </a:schemeClr>
                </a:solidFill>
                <a:latin typeface="+mn-lt"/>
              </a:rPr>
              <a:t>10 April 2024</a:t>
            </a:r>
            <a:endParaRPr lang="en-NZ" sz="2400" dirty="0">
              <a:solidFill>
                <a:schemeClr val="accent1">
                  <a:lumMod val="75000"/>
                </a:schemeClr>
              </a:solidFill>
              <a:latin typeface="+mn-lt"/>
            </a:endParaRPr>
          </a:p>
        </p:txBody>
      </p:sp>
    </p:spTree>
    <p:custDataLst>
      <p:tags r:id="rId1"/>
    </p:custData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71633"/>
            <a:ext cx="10515600" cy="756968"/>
          </a:xfrm>
        </p:spPr>
        <p:txBody>
          <a:bodyPr>
            <a:normAutofit/>
          </a:bodyPr>
          <a:lstStyle/>
          <a:p>
            <a:r>
              <a:rPr lang="en-NZ" sz="4800" dirty="0">
                <a:solidFill>
                  <a:schemeClr val="accent1">
                    <a:lumMod val="75000"/>
                  </a:schemeClr>
                </a:solidFill>
              </a:rPr>
              <a:t>Anorexia nervosa GWAS as an example</a:t>
            </a:r>
            <a:endParaRPr lang="en-NZ" sz="4800" dirty="0"/>
          </a:p>
        </p:txBody>
      </p:sp>
      <p:pic>
        <p:nvPicPr>
          <p:cNvPr id="4" name="Picture 3"/>
          <p:cNvPicPr>
            <a:picLocks noChangeAspect="1"/>
          </p:cNvPicPr>
          <p:nvPr/>
        </p:nvPicPr>
        <p:blipFill>
          <a:blip r:embed="rId3"/>
          <a:stretch>
            <a:fillRect/>
          </a:stretch>
        </p:blipFill>
        <p:spPr>
          <a:xfrm>
            <a:off x="263352" y="948647"/>
            <a:ext cx="7653089" cy="2929372"/>
          </a:xfrm>
          <a:prstGeom prst="rect">
            <a:avLst/>
          </a:prstGeom>
        </p:spPr>
      </p:pic>
      <p:grpSp>
        <p:nvGrpSpPr>
          <p:cNvPr id="5" name="Group 6"/>
          <p:cNvGrpSpPr>
            <a:grpSpLocks/>
          </p:cNvGrpSpPr>
          <p:nvPr/>
        </p:nvGrpSpPr>
        <p:grpSpPr bwMode="auto">
          <a:xfrm>
            <a:off x="9936380" y="2867914"/>
            <a:ext cx="2567283" cy="2129546"/>
            <a:chOff x="6790052" y="3275461"/>
            <a:chExt cx="2748362" cy="2279742"/>
          </a:xfrm>
        </p:grpSpPr>
        <p:pic>
          <p:nvPicPr>
            <p:cNvPr id="6" name="Picture 2" descr="Jennifer Jord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236296" y="3275461"/>
              <a:ext cx="1771650" cy="133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
            <p:cNvSpPr txBox="1">
              <a:spLocks noChangeArrowheads="1"/>
            </p:cNvSpPr>
            <p:nvPr/>
          </p:nvSpPr>
          <p:spPr bwMode="auto">
            <a:xfrm>
              <a:off x="6790052" y="4566751"/>
              <a:ext cx="2748362" cy="98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Tx/>
                <a:buSzTx/>
                <a:buNone/>
              </a:pPr>
              <a:r>
                <a:rPr kumimoji="1" lang="en-US" altLang="en-US" sz="1800" dirty="0">
                  <a:solidFill>
                    <a:srgbClr val="002060"/>
                  </a:solidFill>
                  <a:latin typeface="Arial Narrow" panose="020B0606020202030204" pitchFamily="34" charset="0"/>
                </a:rPr>
                <a:t>A/Prof Jenny Jordan</a:t>
              </a:r>
            </a:p>
            <a:p>
              <a:pPr eaLnBrk="1" hangingPunct="1">
                <a:lnSpc>
                  <a:spcPct val="100000"/>
                </a:lnSpc>
                <a:spcBef>
                  <a:spcPct val="0"/>
                </a:spcBef>
                <a:spcAft>
                  <a:spcPct val="0"/>
                </a:spcAft>
                <a:buClrTx/>
                <a:buSzTx/>
                <a:buNone/>
              </a:pPr>
              <a:r>
                <a:rPr kumimoji="1" lang="en-US" altLang="en-US" sz="1800" dirty="0">
                  <a:solidFill>
                    <a:srgbClr val="002060"/>
                  </a:solidFill>
                  <a:latin typeface="Arial Narrow" panose="020B0606020202030204" pitchFamily="34" charset="0"/>
                </a:rPr>
                <a:t>U. of Otago, Christchurch</a:t>
              </a:r>
              <a:endParaRPr kumimoji="1" lang="en-NZ" altLang="en-US" sz="1800" dirty="0">
                <a:solidFill>
                  <a:srgbClr val="002060"/>
                </a:solidFill>
                <a:latin typeface="Arial Narrow" panose="020B0606020202030204" pitchFamily="34" charset="0"/>
              </a:endParaRPr>
            </a:p>
            <a:p>
              <a:pPr eaLnBrk="1" hangingPunct="1">
                <a:lnSpc>
                  <a:spcPct val="100000"/>
                </a:lnSpc>
                <a:spcBef>
                  <a:spcPct val="0"/>
                </a:spcBef>
                <a:spcAft>
                  <a:spcPct val="0"/>
                </a:spcAft>
                <a:buClrTx/>
                <a:buSzTx/>
                <a:buFontTx/>
                <a:buNone/>
              </a:pPr>
              <a:endParaRPr kumimoji="1" lang="en-NZ" altLang="en-US" sz="1800" dirty="0">
                <a:solidFill>
                  <a:srgbClr val="002060"/>
                </a:solidFill>
                <a:latin typeface="Arial Narrow" panose="020B0606020202030204" pitchFamily="34" charset="0"/>
              </a:endParaRPr>
            </a:p>
          </p:txBody>
        </p:sp>
      </p:grpSp>
      <p:grpSp>
        <p:nvGrpSpPr>
          <p:cNvPr id="8" name="Group 7"/>
          <p:cNvGrpSpPr/>
          <p:nvPr/>
        </p:nvGrpSpPr>
        <p:grpSpPr>
          <a:xfrm>
            <a:off x="10372378" y="55280"/>
            <a:ext cx="1852008" cy="2358053"/>
            <a:chOff x="10342852" y="2176666"/>
            <a:chExt cx="1852008" cy="2358053"/>
          </a:xfrm>
        </p:grpSpPr>
        <p:pic>
          <p:nvPicPr>
            <p:cNvPr id="9"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495417" y="2176666"/>
              <a:ext cx="1110389" cy="16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
            <p:cNvSpPr txBox="1">
              <a:spLocks noChangeArrowheads="1"/>
            </p:cNvSpPr>
            <p:nvPr/>
          </p:nvSpPr>
          <p:spPr bwMode="auto">
            <a:xfrm>
              <a:off x="10342852" y="3888388"/>
              <a:ext cx="18520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Tx/>
                <a:buSzTx/>
                <a:buFontTx/>
                <a:buNone/>
              </a:pPr>
              <a:r>
                <a:rPr kumimoji="1" lang="en-US" altLang="en-US" sz="1800" dirty="0">
                  <a:solidFill>
                    <a:srgbClr val="002060"/>
                  </a:solidFill>
                  <a:latin typeface="Arial Narrow" panose="020B0606020202030204" pitchFamily="34" charset="0"/>
                </a:rPr>
                <a:t>Prof Cynthia Bulik</a:t>
              </a:r>
              <a:br>
                <a:rPr kumimoji="1" lang="en-US" altLang="en-US" sz="1800" dirty="0">
                  <a:solidFill>
                    <a:srgbClr val="002060"/>
                  </a:solidFill>
                  <a:latin typeface="Arial Narrow" panose="020B0606020202030204" pitchFamily="34" charset="0"/>
                </a:rPr>
              </a:br>
              <a:r>
                <a:rPr kumimoji="1" lang="en-US" altLang="en-US" sz="1800" dirty="0">
                  <a:solidFill>
                    <a:srgbClr val="002060"/>
                  </a:solidFill>
                  <a:latin typeface="Arial Narrow" panose="020B0606020202030204" pitchFamily="34" charset="0"/>
                </a:rPr>
                <a:t>UNC/</a:t>
              </a:r>
              <a:r>
                <a:rPr kumimoji="1" lang="en-US" altLang="en-US" sz="1800" dirty="0" err="1">
                  <a:solidFill>
                    <a:srgbClr val="002060"/>
                  </a:solidFill>
                  <a:latin typeface="Arial Narrow" panose="020B0606020202030204" pitchFamily="34" charset="0"/>
                </a:rPr>
                <a:t>Karolinska</a:t>
              </a:r>
              <a:endParaRPr kumimoji="1" lang="en-NZ" altLang="en-US" sz="1800" dirty="0">
                <a:solidFill>
                  <a:srgbClr val="002060"/>
                </a:solidFill>
                <a:latin typeface="Arial Narrow" panose="020B0606020202030204" pitchFamily="34" charset="0"/>
              </a:endParaRPr>
            </a:p>
          </p:txBody>
        </p:sp>
      </p:grpSp>
      <p:grpSp>
        <p:nvGrpSpPr>
          <p:cNvPr id="14" name="Group 13"/>
          <p:cNvGrpSpPr/>
          <p:nvPr/>
        </p:nvGrpSpPr>
        <p:grpSpPr>
          <a:xfrm>
            <a:off x="8760735" y="935682"/>
            <a:ext cx="1852008" cy="2202857"/>
            <a:chOff x="10396641" y="4585129"/>
            <a:chExt cx="1852008" cy="2202857"/>
          </a:xfrm>
        </p:grpSpPr>
        <p:pic>
          <p:nvPicPr>
            <p:cNvPr id="11" name="Picture 10"/>
            <p:cNvPicPr>
              <a:picLocks noChangeAspect="1"/>
            </p:cNvPicPr>
            <p:nvPr/>
          </p:nvPicPr>
          <p:blipFill>
            <a:blip r:embed="rId6"/>
            <a:stretch>
              <a:fillRect/>
            </a:stretch>
          </p:blipFill>
          <p:spPr>
            <a:xfrm>
              <a:off x="10495417" y="4585129"/>
              <a:ext cx="1273521" cy="1556526"/>
            </a:xfrm>
            <a:prstGeom prst="rect">
              <a:avLst/>
            </a:prstGeom>
          </p:spPr>
        </p:pic>
        <p:sp>
          <p:nvSpPr>
            <p:cNvPr id="12" name="TextBox 5"/>
            <p:cNvSpPr txBox="1">
              <a:spLocks noChangeArrowheads="1"/>
            </p:cNvSpPr>
            <p:nvPr/>
          </p:nvSpPr>
          <p:spPr bwMode="auto">
            <a:xfrm>
              <a:off x="10396641" y="6141655"/>
              <a:ext cx="18520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Tx/>
                <a:buSzTx/>
                <a:buFontTx/>
                <a:buNone/>
              </a:pPr>
              <a:r>
                <a:rPr kumimoji="1" lang="en-US" altLang="en-US" sz="1800" dirty="0">
                  <a:solidFill>
                    <a:srgbClr val="002060"/>
                  </a:solidFill>
                  <a:latin typeface="Arial Narrow" panose="020B0606020202030204" pitchFamily="34" charset="0"/>
                </a:rPr>
                <a:t>Prof Nick Martin</a:t>
              </a:r>
              <a:br>
                <a:rPr kumimoji="1" lang="en-US" altLang="en-US" sz="1800" dirty="0">
                  <a:solidFill>
                    <a:srgbClr val="002060"/>
                  </a:solidFill>
                  <a:latin typeface="Arial Narrow" panose="020B0606020202030204" pitchFamily="34" charset="0"/>
                </a:rPr>
              </a:br>
              <a:r>
                <a:rPr kumimoji="1" lang="en-US" altLang="en-US" sz="1800" dirty="0">
                  <a:solidFill>
                    <a:srgbClr val="002060"/>
                  </a:solidFill>
                  <a:latin typeface="Arial Narrow" panose="020B0606020202030204" pitchFamily="34" charset="0"/>
                </a:rPr>
                <a:t>QIMR Berghofer</a:t>
              </a:r>
              <a:endParaRPr kumimoji="1" lang="en-NZ" altLang="en-US" sz="1800" dirty="0">
                <a:solidFill>
                  <a:srgbClr val="002060"/>
                </a:solidFill>
                <a:latin typeface="Arial Narrow" panose="020B0606020202030204" pitchFamily="34" charset="0"/>
              </a:endParaRPr>
            </a:p>
          </p:txBody>
        </p:sp>
      </p:grpSp>
      <p:sp>
        <p:nvSpPr>
          <p:cNvPr id="13" name="TextBox 4"/>
          <p:cNvSpPr txBox="1">
            <a:spLocks noChangeArrowheads="1"/>
          </p:cNvSpPr>
          <p:nvPr/>
        </p:nvSpPr>
        <p:spPr bwMode="auto">
          <a:xfrm flipH="1">
            <a:off x="3175956" y="3486097"/>
            <a:ext cx="596210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Tx/>
              <a:buSzTx/>
              <a:buFontTx/>
              <a:buChar char="•"/>
            </a:pPr>
            <a:r>
              <a:rPr kumimoji="1" lang="en-NZ" altLang="en-US" sz="2400" dirty="0">
                <a:solidFill>
                  <a:srgbClr val="0070C0"/>
                </a:solidFill>
                <a:latin typeface="Arial Narrow" panose="020B0606020202030204" pitchFamily="34" charset="0"/>
              </a:rPr>
              <a:t>Recruited 3414 Australians and 543 New Zealanders with anorexia nervosa</a:t>
            </a:r>
          </a:p>
          <a:p>
            <a:pPr eaLnBrk="1" hangingPunct="1">
              <a:lnSpc>
                <a:spcPct val="100000"/>
              </a:lnSpc>
              <a:spcBef>
                <a:spcPct val="0"/>
              </a:spcBef>
              <a:spcAft>
                <a:spcPct val="0"/>
              </a:spcAft>
              <a:buClrTx/>
              <a:buSzTx/>
              <a:buFontTx/>
              <a:buChar char="•"/>
            </a:pPr>
            <a:r>
              <a:rPr kumimoji="1" lang="en-NZ" altLang="en-US" sz="2400" dirty="0">
                <a:solidFill>
                  <a:srgbClr val="0070C0"/>
                </a:solidFill>
                <a:latin typeface="Arial Narrow" panose="020B0606020202030204" pitchFamily="34" charset="0"/>
              </a:rPr>
              <a:t>Largest cohort with anorexia nervosa ever collected in Australia and NZ</a:t>
            </a:r>
          </a:p>
          <a:p>
            <a:pPr eaLnBrk="1" hangingPunct="1">
              <a:lnSpc>
                <a:spcPct val="100000"/>
              </a:lnSpc>
              <a:spcBef>
                <a:spcPct val="0"/>
              </a:spcBef>
              <a:spcAft>
                <a:spcPct val="0"/>
              </a:spcAft>
              <a:buClrTx/>
              <a:buSzTx/>
              <a:buFontTx/>
              <a:buChar char="•"/>
            </a:pPr>
            <a:endParaRPr kumimoji="1" lang="en-NZ" altLang="en-US" sz="2400" dirty="0">
              <a:solidFill>
                <a:srgbClr val="0070C0"/>
              </a:solidFill>
              <a:latin typeface="Arial Narrow" panose="020B0606020202030204" pitchFamily="34" charset="0"/>
            </a:endParaRPr>
          </a:p>
        </p:txBody>
      </p:sp>
      <p:grpSp>
        <p:nvGrpSpPr>
          <p:cNvPr id="19" name="Group 18"/>
          <p:cNvGrpSpPr/>
          <p:nvPr/>
        </p:nvGrpSpPr>
        <p:grpSpPr>
          <a:xfrm>
            <a:off x="9138063" y="4802146"/>
            <a:ext cx="2349171" cy="2047925"/>
            <a:chOff x="10021920" y="2402936"/>
            <a:chExt cx="2349171" cy="2047925"/>
          </a:xfrm>
        </p:grpSpPr>
        <p:sp>
          <p:nvSpPr>
            <p:cNvPr id="16" name="TextBox 5"/>
            <p:cNvSpPr txBox="1">
              <a:spLocks noChangeArrowheads="1"/>
            </p:cNvSpPr>
            <p:nvPr/>
          </p:nvSpPr>
          <p:spPr bwMode="auto">
            <a:xfrm>
              <a:off x="10021920" y="3804530"/>
              <a:ext cx="23491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Tx/>
                <a:buSzTx/>
                <a:buFontTx/>
                <a:buNone/>
              </a:pPr>
              <a:r>
                <a:rPr kumimoji="1" lang="en-US" altLang="en-US" sz="1800" dirty="0">
                  <a:solidFill>
                    <a:srgbClr val="002060"/>
                  </a:solidFill>
                  <a:latin typeface="Arial Narrow" panose="020B0606020202030204" pitchFamily="34" charset="0"/>
                </a:rPr>
                <a:t>Prof Martin Kennedy </a:t>
              </a:r>
            </a:p>
            <a:p>
              <a:pPr eaLnBrk="1" hangingPunct="1">
                <a:lnSpc>
                  <a:spcPct val="100000"/>
                </a:lnSpc>
                <a:spcBef>
                  <a:spcPct val="0"/>
                </a:spcBef>
                <a:spcAft>
                  <a:spcPct val="0"/>
                </a:spcAft>
                <a:buClrTx/>
                <a:buSzTx/>
                <a:buFontTx/>
                <a:buNone/>
              </a:pPr>
              <a:r>
                <a:rPr kumimoji="1" lang="en-US" altLang="en-US" sz="1800" dirty="0">
                  <a:solidFill>
                    <a:srgbClr val="002060"/>
                  </a:solidFill>
                  <a:latin typeface="Arial Narrow" panose="020B0606020202030204" pitchFamily="34" charset="0"/>
                </a:rPr>
                <a:t>U. of Otago, Christchurch</a:t>
              </a:r>
              <a:endParaRPr kumimoji="1" lang="en-NZ" altLang="en-US" sz="1800" dirty="0">
                <a:solidFill>
                  <a:srgbClr val="002060"/>
                </a:solidFill>
                <a:latin typeface="Arial Narrow" panose="020B0606020202030204" pitchFamily="34" charset="0"/>
              </a:endParaRPr>
            </a:p>
          </p:txBody>
        </p:sp>
        <p:pic>
          <p:nvPicPr>
            <p:cNvPr id="18" name="Picture 17"/>
            <p:cNvPicPr>
              <a:picLocks noChangeAspect="1"/>
            </p:cNvPicPr>
            <p:nvPr/>
          </p:nvPicPr>
          <p:blipFill>
            <a:blip r:embed="rId7"/>
            <a:stretch>
              <a:fillRect/>
            </a:stretch>
          </p:blipFill>
          <p:spPr>
            <a:xfrm>
              <a:off x="10143875" y="2402936"/>
              <a:ext cx="1352725" cy="1360118"/>
            </a:xfrm>
            <a:prstGeom prst="rect">
              <a:avLst/>
            </a:prstGeom>
          </p:spPr>
        </p:pic>
      </p:grpSp>
      <p:sp>
        <p:nvSpPr>
          <p:cNvPr id="17" name="TextBox 1"/>
          <p:cNvSpPr txBox="1">
            <a:spLocks noChangeArrowheads="1"/>
          </p:cNvSpPr>
          <p:nvPr/>
        </p:nvSpPr>
        <p:spPr bwMode="auto">
          <a:xfrm>
            <a:off x="4097860" y="5395135"/>
            <a:ext cx="3024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lvl="1" eaLnBrk="1" hangingPunct="1"/>
            <a:r>
              <a:rPr lang="en-US" altLang="en-US" sz="2400" dirty="0">
                <a:solidFill>
                  <a:srgbClr val="FF0000"/>
                </a:solidFill>
              </a:rPr>
              <a:t>&gt;17K cases </a:t>
            </a:r>
          </a:p>
          <a:p>
            <a:pPr lvl="1" eaLnBrk="1" hangingPunct="1"/>
            <a:r>
              <a:rPr lang="en-US" altLang="en-US" sz="2400" dirty="0">
                <a:solidFill>
                  <a:srgbClr val="FF0000"/>
                </a:solidFill>
              </a:rPr>
              <a:t>&gt;55K controls</a:t>
            </a:r>
            <a:endParaRPr lang="en-NZ" altLang="en-US" sz="2400" dirty="0">
              <a:solidFill>
                <a:srgbClr val="FF0000"/>
              </a:solidFill>
            </a:endParaRPr>
          </a:p>
          <a:p>
            <a:pPr eaLnBrk="1" hangingPunct="1"/>
            <a:endParaRPr lang="en-NZ" altLang="en-US" sz="2400" dirty="0">
              <a:solidFill>
                <a:srgbClr val="FF0000"/>
              </a:solidFill>
            </a:endParaRPr>
          </a:p>
        </p:txBody>
      </p:sp>
      <p:sp>
        <p:nvSpPr>
          <p:cNvPr id="3" name="TextBox 2">
            <a:extLst>
              <a:ext uri="{FF2B5EF4-FFF2-40B4-BE49-F238E27FC236}">
                <a16:creationId xmlns:a16="http://schemas.microsoft.com/office/drawing/2014/main" id="{EB7FEE53-5864-4C47-9ADE-01F4462816CF}"/>
              </a:ext>
            </a:extLst>
          </p:cNvPr>
          <p:cNvSpPr txBox="1"/>
          <p:nvPr/>
        </p:nvSpPr>
        <p:spPr>
          <a:xfrm>
            <a:off x="2147954" y="3487946"/>
            <a:ext cx="752129" cy="338554"/>
          </a:xfrm>
          <a:prstGeom prst="rect">
            <a:avLst/>
          </a:prstGeom>
          <a:noFill/>
        </p:spPr>
        <p:txBody>
          <a:bodyPr wrap="none" rtlCol="0">
            <a:spAutoFit/>
          </a:bodyPr>
          <a:lstStyle/>
          <a:p>
            <a:r>
              <a:rPr lang="en-NZ" sz="1600" dirty="0"/>
              <a:t>(2019)</a:t>
            </a:r>
          </a:p>
        </p:txBody>
      </p:sp>
    </p:spTree>
    <p:extLst>
      <p:ext uri="{BB962C8B-B14F-4D97-AF65-F5344CB8AC3E}">
        <p14:creationId xmlns:p14="http://schemas.microsoft.com/office/powerpoint/2010/main" val="4246163928"/>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535EC307-C40A-4DF5-8909-99DA6FC15C15}"/>
              </a:ext>
            </a:extLst>
          </p:cNvPr>
          <p:cNvSpPr>
            <a:spLocks noGrp="1" noChangeArrowheads="1"/>
          </p:cNvSpPr>
          <p:nvPr>
            <p:ph type="title"/>
          </p:nvPr>
        </p:nvSpPr>
        <p:spPr>
          <a:xfrm>
            <a:off x="335360" y="166053"/>
            <a:ext cx="9720262" cy="900113"/>
          </a:xfrm>
        </p:spPr>
        <p:txBody>
          <a:bodyPr>
            <a:normAutofit/>
          </a:bodyPr>
          <a:lstStyle/>
          <a:p>
            <a:pPr fontAlgn="auto">
              <a:spcAft>
                <a:spcPts val="0"/>
              </a:spcAft>
              <a:defRPr/>
            </a:pPr>
            <a:r>
              <a:rPr lang="en-NZ" altLang="en-US" sz="4800" dirty="0">
                <a:solidFill>
                  <a:schemeClr val="accent1">
                    <a:lumMod val="75000"/>
                  </a:schemeClr>
                </a:solidFill>
              </a:rPr>
              <a:t>Anorexia nervosa GWAS (ANGI)</a:t>
            </a:r>
          </a:p>
        </p:txBody>
      </p:sp>
      <p:sp>
        <p:nvSpPr>
          <p:cNvPr id="74755" name="Content Placeholder 2"/>
          <p:cNvSpPr>
            <a:spLocks noGrp="1" noChangeArrowheads="1"/>
          </p:cNvSpPr>
          <p:nvPr>
            <p:ph idx="1"/>
          </p:nvPr>
        </p:nvSpPr>
        <p:spPr/>
        <p:txBody>
          <a:bodyPr/>
          <a:lstStyle/>
          <a:p>
            <a:endParaRPr lang="en-NZ" altLang="en-US"/>
          </a:p>
        </p:txBody>
      </p:sp>
      <p:sp>
        <p:nvSpPr>
          <p:cNvPr id="74757" name="TextBox 1"/>
          <p:cNvSpPr txBox="1">
            <a:spLocks noChangeArrowheads="1"/>
          </p:cNvSpPr>
          <p:nvPr/>
        </p:nvSpPr>
        <p:spPr bwMode="auto">
          <a:xfrm>
            <a:off x="7896200" y="166053"/>
            <a:ext cx="3024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lvl="1" eaLnBrk="1" hangingPunct="1"/>
            <a:r>
              <a:rPr lang="en-US" altLang="en-US" sz="2400" dirty="0">
                <a:solidFill>
                  <a:srgbClr val="FF0000"/>
                </a:solidFill>
              </a:rPr>
              <a:t>~17K cases </a:t>
            </a:r>
          </a:p>
          <a:p>
            <a:pPr lvl="1" eaLnBrk="1" hangingPunct="1"/>
            <a:r>
              <a:rPr lang="en-US" altLang="en-US" sz="2400" dirty="0">
                <a:solidFill>
                  <a:srgbClr val="FF0000"/>
                </a:solidFill>
              </a:rPr>
              <a:t>~50K controls</a:t>
            </a:r>
            <a:endParaRPr lang="en-NZ" altLang="en-US" sz="2400" dirty="0">
              <a:solidFill>
                <a:srgbClr val="FF0000"/>
              </a:solidFill>
            </a:endParaRPr>
          </a:p>
          <a:p>
            <a:pPr eaLnBrk="1" hangingPunct="1"/>
            <a:endParaRPr lang="en-NZ" altLang="en-US" sz="2400" dirty="0">
              <a:solidFill>
                <a:srgbClr val="FF0000"/>
              </a:solidFill>
            </a:endParaRPr>
          </a:p>
        </p:txBody>
      </p:sp>
      <p:pic>
        <p:nvPicPr>
          <p:cNvPr id="747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8650" y="115888"/>
            <a:ext cx="1252538" cy="302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ACEFDFD-640E-42B4-BF11-2219705490B3}"/>
              </a:ext>
            </a:extLst>
          </p:cNvPr>
          <p:cNvSpPr txBox="1"/>
          <p:nvPr/>
        </p:nvSpPr>
        <p:spPr>
          <a:xfrm>
            <a:off x="10531476" y="5719822"/>
            <a:ext cx="1509712" cy="646331"/>
          </a:xfrm>
          <a:prstGeom prst="rect">
            <a:avLst/>
          </a:prstGeom>
          <a:noFill/>
        </p:spPr>
        <p:txBody>
          <a:bodyPr wrap="square" rtlCol="0">
            <a:spAutoFit/>
          </a:bodyPr>
          <a:lstStyle/>
          <a:p>
            <a:r>
              <a:rPr lang="en-NZ" dirty="0">
                <a:solidFill>
                  <a:schemeClr val="accent1">
                    <a:lumMod val="75000"/>
                  </a:schemeClr>
                </a:solidFill>
              </a:rPr>
              <a:t>Watson et al. 2019</a:t>
            </a:r>
          </a:p>
        </p:txBody>
      </p:sp>
      <p:pic>
        <p:nvPicPr>
          <p:cNvPr id="3" name="Picture 2">
            <a:extLst>
              <a:ext uri="{FF2B5EF4-FFF2-40B4-BE49-F238E27FC236}">
                <a16:creationId xmlns:a16="http://schemas.microsoft.com/office/drawing/2014/main" id="{51A67601-9646-4FFB-A49C-7F39F0CB1972}"/>
              </a:ext>
            </a:extLst>
          </p:cNvPr>
          <p:cNvPicPr>
            <a:picLocks noChangeAspect="1"/>
          </p:cNvPicPr>
          <p:nvPr/>
        </p:nvPicPr>
        <p:blipFill>
          <a:blip r:embed="rId4"/>
          <a:stretch>
            <a:fillRect/>
          </a:stretch>
        </p:blipFill>
        <p:spPr>
          <a:xfrm>
            <a:off x="695400" y="1108353"/>
            <a:ext cx="9577064" cy="5257800"/>
          </a:xfrm>
          <a:prstGeom prst="rect">
            <a:avLst/>
          </a:prstGeom>
        </p:spPr>
      </p:pic>
    </p:spTree>
    <p:extLst>
      <p:ext uri="{BB962C8B-B14F-4D97-AF65-F5344CB8AC3E}">
        <p14:creationId xmlns:p14="http://schemas.microsoft.com/office/powerpoint/2010/main" val="383450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E92DA8A-C259-4E9E-B544-FA166EC4AE6A}"/>
              </a:ext>
            </a:extLst>
          </p:cNvPr>
          <p:cNvSpPr>
            <a:spLocks noGrp="1" noChangeArrowheads="1"/>
          </p:cNvSpPr>
          <p:nvPr>
            <p:ph type="title"/>
          </p:nvPr>
        </p:nvSpPr>
        <p:spPr>
          <a:xfrm>
            <a:off x="335360" y="-242817"/>
            <a:ext cx="12344400" cy="2376264"/>
          </a:xfrm>
        </p:spPr>
        <p:txBody>
          <a:bodyPr vert="horz" lIns="91440" tIns="45720" rIns="91440" bIns="45720" rtlCol="0" anchor="ctr">
            <a:normAutofit/>
          </a:bodyPr>
          <a:lstStyle/>
          <a:p>
            <a:r>
              <a:rPr lang="en-NZ" altLang="en-US" sz="5400" dirty="0">
                <a:solidFill>
                  <a:schemeClr val="accent1">
                    <a:lumMod val="75000"/>
                  </a:schemeClr>
                </a:solidFill>
              </a:rPr>
              <a:t>From genetics to biology</a:t>
            </a:r>
            <a:endParaRPr lang="en-US" altLang="en-US" sz="5400" dirty="0">
              <a:solidFill>
                <a:schemeClr val="accent1">
                  <a:lumMod val="75000"/>
                </a:schemeClr>
              </a:solidFill>
            </a:endParaRPr>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058" y="1386444"/>
            <a:ext cx="3701474" cy="370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E0B8DB6-CF3A-4615-BBFF-E08C3FDCE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1756910"/>
            <a:ext cx="3940054"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rrow: Right 6">
            <a:extLst>
              <a:ext uri="{FF2B5EF4-FFF2-40B4-BE49-F238E27FC236}">
                <a16:creationId xmlns:a16="http://schemas.microsoft.com/office/drawing/2014/main" id="{EBB92E85-A67E-41C6-AA38-5E3D05EE6FAF}"/>
              </a:ext>
            </a:extLst>
          </p:cNvPr>
          <p:cNvSpPr/>
          <p:nvPr/>
        </p:nvSpPr>
        <p:spPr>
          <a:xfrm>
            <a:off x="5424020" y="2917286"/>
            <a:ext cx="79208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4888066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LDED GENOME">
            <a:extLst>
              <a:ext uri="{FF2B5EF4-FFF2-40B4-BE49-F238E27FC236}">
                <a16:creationId xmlns:a16="http://schemas.microsoft.com/office/drawing/2014/main" id="{0EB08615-73A7-4A66-BB21-6722B4873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2072" y="3576782"/>
            <a:ext cx="5745794" cy="326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Image result for 3d structure of human genome">
            <a:extLst>
              <a:ext uri="{FF2B5EF4-FFF2-40B4-BE49-F238E27FC236}">
                <a16:creationId xmlns:a16="http://schemas.microsoft.com/office/drawing/2014/main" id="{926E2A37-D37F-4B1C-84B5-425C35E02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483767" y="1387798"/>
            <a:ext cx="2523800" cy="2448733"/>
          </a:xfrm>
          <a:prstGeom prst="rect">
            <a:avLst/>
          </a:prstGeom>
          <a:noFill/>
        </p:spPr>
      </p:pic>
      <p:sp>
        <p:nvSpPr>
          <p:cNvPr id="154626" name="Title 1">
            <a:extLst>
              <a:ext uri="{FF2B5EF4-FFF2-40B4-BE49-F238E27FC236}">
                <a16:creationId xmlns:a16="http://schemas.microsoft.com/office/drawing/2014/main" id="{38B2F127-C7C7-45A3-85F6-C6C418E7F64B}"/>
              </a:ext>
            </a:extLst>
          </p:cNvPr>
          <p:cNvSpPr>
            <a:spLocks noGrp="1"/>
          </p:cNvSpPr>
          <p:nvPr>
            <p:ph type="title"/>
          </p:nvPr>
        </p:nvSpPr>
        <p:spPr>
          <a:xfrm>
            <a:off x="911424" y="203018"/>
            <a:ext cx="11380784" cy="990600"/>
          </a:xfrm>
        </p:spPr>
        <p:txBody>
          <a:bodyPr/>
          <a:lstStyle/>
          <a:p>
            <a:r>
              <a:rPr lang="en-US" altLang="en-US" sz="4800" dirty="0">
                <a:solidFill>
                  <a:schemeClr val="accent1">
                    <a:lumMod val="75000"/>
                  </a:schemeClr>
                </a:solidFill>
              </a:rPr>
              <a:t>SNPs found by GWAS often </a:t>
            </a:r>
            <a:r>
              <a:rPr lang="en-US" altLang="en-US" sz="4800" u="sng" dirty="0">
                <a:solidFill>
                  <a:schemeClr val="accent1">
                    <a:lumMod val="75000"/>
                  </a:schemeClr>
                </a:solidFill>
              </a:rPr>
              <a:t>regulate</a:t>
            </a:r>
            <a:r>
              <a:rPr lang="en-US" altLang="en-US" sz="4800" dirty="0">
                <a:solidFill>
                  <a:schemeClr val="accent1">
                    <a:lumMod val="75000"/>
                  </a:schemeClr>
                </a:solidFill>
              </a:rPr>
              <a:t> genes</a:t>
            </a:r>
            <a:endParaRPr lang="en-NZ" altLang="en-US" sz="4800" dirty="0">
              <a:solidFill>
                <a:schemeClr val="accent1">
                  <a:lumMod val="75000"/>
                </a:schemeClr>
              </a:solidFill>
            </a:endParaRPr>
          </a:p>
        </p:txBody>
      </p:sp>
      <p:sp>
        <p:nvSpPr>
          <p:cNvPr id="154627" name="Content Placeholder 2">
            <a:extLst>
              <a:ext uri="{FF2B5EF4-FFF2-40B4-BE49-F238E27FC236}">
                <a16:creationId xmlns:a16="http://schemas.microsoft.com/office/drawing/2014/main" id="{EC7FC922-B2FE-4CF2-952F-2E224700EB26}"/>
              </a:ext>
            </a:extLst>
          </p:cNvPr>
          <p:cNvSpPr>
            <a:spLocks noGrp="1"/>
          </p:cNvSpPr>
          <p:nvPr>
            <p:ph sz="quarter" idx="1"/>
          </p:nvPr>
        </p:nvSpPr>
        <p:spPr>
          <a:xfrm>
            <a:off x="623392" y="1412776"/>
            <a:ext cx="9056912" cy="4777686"/>
          </a:xfrm>
        </p:spPr>
        <p:txBody>
          <a:bodyPr/>
          <a:lstStyle/>
          <a:p>
            <a:r>
              <a:rPr lang="en-US" altLang="en-US" sz="3200" dirty="0"/>
              <a:t>&gt;90% of GWAS hits (SNPs) are not in genes</a:t>
            </a:r>
          </a:p>
          <a:p>
            <a:r>
              <a:rPr lang="en-US" altLang="en-US" sz="3200" dirty="0"/>
              <a:t>Often fall within gene regulatory elements</a:t>
            </a:r>
          </a:p>
          <a:p>
            <a:r>
              <a:rPr lang="en-US" altLang="en-US" sz="3200" dirty="0"/>
              <a:t>Modify gene expression effects in specific cell types</a:t>
            </a:r>
          </a:p>
          <a:p>
            <a:r>
              <a:rPr lang="en-US" altLang="en-US" sz="3200" dirty="0"/>
              <a:t>Relatively small effects on risk (typically ~1.2-fold)</a:t>
            </a:r>
          </a:p>
        </p:txBody>
      </p:sp>
      <p:pic>
        <p:nvPicPr>
          <p:cNvPr id="6" name="Picture 3">
            <a:extLst>
              <a:ext uri="{FF2B5EF4-FFF2-40B4-BE49-F238E27FC236}">
                <a16:creationId xmlns:a16="http://schemas.microsoft.com/office/drawing/2014/main" id="{FD3E3CB0-E260-B80D-868F-18C2BD05B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336961"/>
            <a:ext cx="5513275" cy="2492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E088C7-FDD0-4350-8E45-E692B15082A8}"/>
              </a:ext>
            </a:extLst>
          </p:cNvPr>
          <p:cNvPicPr>
            <a:picLocks noChangeAspect="1"/>
          </p:cNvPicPr>
          <p:nvPr/>
        </p:nvPicPr>
        <p:blipFill>
          <a:blip r:embed="rId3"/>
          <a:stretch>
            <a:fillRect/>
          </a:stretch>
        </p:blipFill>
        <p:spPr>
          <a:xfrm rot="19257772">
            <a:off x="8163364" y="554963"/>
            <a:ext cx="2060869" cy="1802509"/>
          </a:xfrm>
          <a:prstGeom prst="rect">
            <a:avLst/>
          </a:prstGeom>
        </p:spPr>
      </p:pic>
      <p:sp>
        <p:nvSpPr>
          <p:cNvPr id="2" name="Title 1">
            <a:extLst>
              <a:ext uri="{FF2B5EF4-FFF2-40B4-BE49-F238E27FC236}">
                <a16:creationId xmlns:a16="http://schemas.microsoft.com/office/drawing/2014/main" id="{59139263-03F5-4CDB-AFF1-D8CD065927DC}"/>
              </a:ext>
            </a:extLst>
          </p:cNvPr>
          <p:cNvSpPr>
            <a:spLocks noGrp="1"/>
          </p:cNvSpPr>
          <p:nvPr>
            <p:ph type="title"/>
          </p:nvPr>
        </p:nvSpPr>
        <p:spPr>
          <a:xfrm>
            <a:off x="481541" y="-144954"/>
            <a:ext cx="11228917" cy="1241425"/>
          </a:xfrm>
        </p:spPr>
        <p:txBody>
          <a:bodyPr>
            <a:normAutofit fontScale="90000"/>
          </a:bodyPr>
          <a:lstStyle/>
          <a:p>
            <a:r>
              <a:rPr lang="en-NZ" altLang="en-US" sz="4400" dirty="0">
                <a:solidFill>
                  <a:schemeClr val="accent1">
                    <a:lumMod val="75000"/>
                  </a:schemeClr>
                </a:solidFill>
              </a:rPr>
              <a:t>Anorexia nervosa GWAS: from genetics to biology</a:t>
            </a:r>
            <a:endParaRPr lang="en-NZ" dirty="0"/>
          </a:p>
        </p:txBody>
      </p:sp>
      <p:sp>
        <p:nvSpPr>
          <p:cNvPr id="3" name="Text Placeholder 2">
            <a:extLst>
              <a:ext uri="{FF2B5EF4-FFF2-40B4-BE49-F238E27FC236}">
                <a16:creationId xmlns:a16="http://schemas.microsoft.com/office/drawing/2014/main" id="{1438667D-09A5-4E08-A243-085AF58C12F9}"/>
              </a:ext>
            </a:extLst>
          </p:cNvPr>
          <p:cNvSpPr>
            <a:spLocks noGrp="1"/>
          </p:cNvSpPr>
          <p:nvPr>
            <p:ph type="body" sz="half" idx="1"/>
          </p:nvPr>
        </p:nvSpPr>
        <p:spPr>
          <a:xfrm>
            <a:off x="481541" y="1116868"/>
            <a:ext cx="11728689" cy="5328592"/>
          </a:xfrm>
        </p:spPr>
        <p:txBody>
          <a:bodyPr>
            <a:normAutofit/>
          </a:bodyPr>
          <a:lstStyle/>
          <a:p>
            <a:r>
              <a:rPr lang="en-NZ" sz="3200" dirty="0"/>
              <a:t>Some directly implicated genes and </a:t>
            </a:r>
            <a:br>
              <a:rPr lang="en-NZ" sz="3200" dirty="0"/>
            </a:br>
            <a:r>
              <a:rPr lang="en-NZ" sz="3200" dirty="0"/>
              <a:t>gene expression networks </a:t>
            </a:r>
          </a:p>
          <a:p>
            <a:r>
              <a:rPr lang="en-NZ" sz="3200" dirty="0"/>
              <a:t>Enriched for expression in brain tissues</a:t>
            </a:r>
          </a:p>
          <a:p>
            <a:r>
              <a:rPr lang="en-NZ" sz="3200" dirty="0"/>
              <a:t>Medium spiny neurons &amp; pyramidal neurons from hippocampal CA1</a:t>
            </a:r>
          </a:p>
          <a:p>
            <a:r>
              <a:rPr lang="en-NZ" sz="3200" dirty="0"/>
              <a:t>Cell types previously linked to feeding behaviours</a:t>
            </a:r>
          </a:p>
          <a:p>
            <a:endParaRPr lang="en-NZ" sz="3200" dirty="0"/>
          </a:p>
        </p:txBody>
      </p:sp>
      <p:pic>
        <p:nvPicPr>
          <p:cNvPr id="6" name="Picture 7">
            <a:extLst>
              <a:ext uri="{FF2B5EF4-FFF2-40B4-BE49-F238E27FC236}">
                <a16:creationId xmlns:a16="http://schemas.microsoft.com/office/drawing/2014/main" id="{754215C9-1C92-4184-8010-EDBEBF612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8528" y="188640"/>
            <a:ext cx="1172621" cy="11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37382848-228E-452E-96E5-73FDB9FF23CA}"/>
              </a:ext>
            </a:extLst>
          </p:cNvPr>
          <p:cNvPicPr>
            <a:picLocks noChangeAspect="1"/>
          </p:cNvPicPr>
          <p:nvPr/>
        </p:nvPicPr>
        <p:blipFill>
          <a:blip r:embed="rId5"/>
          <a:stretch>
            <a:fillRect/>
          </a:stretch>
        </p:blipFill>
        <p:spPr>
          <a:xfrm>
            <a:off x="6362284" y="4137505"/>
            <a:ext cx="4486243" cy="2127098"/>
          </a:xfrm>
          <a:prstGeom prst="rect">
            <a:avLst/>
          </a:prstGeom>
        </p:spPr>
      </p:pic>
      <p:pic>
        <p:nvPicPr>
          <p:cNvPr id="4" name="Picture 3">
            <a:extLst>
              <a:ext uri="{FF2B5EF4-FFF2-40B4-BE49-F238E27FC236}">
                <a16:creationId xmlns:a16="http://schemas.microsoft.com/office/drawing/2014/main" id="{0F0979D2-7175-4D97-9665-C439EACD30F0}"/>
              </a:ext>
            </a:extLst>
          </p:cNvPr>
          <p:cNvPicPr>
            <a:picLocks noChangeAspect="1"/>
          </p:cNvPicPr>
          <p:nvPr/>
        </p:nvPicPr>
        <p:blipFill>
          <a:blip r:embed="rId6"/>
          <a:stretch>
            <a:fillRect/>
          </a:stretch>
        </p:blipFill>
        <p:spPr>
          <a:xfrm>
            <a:off x="1230986" y="4149080"/>
            <a:ext cx="4946380" cy="2100937"/>
          </a:xfrm>
          <a:prstGeom prst="rect">
            <a:avLst/>
          </a:prstGeom>
          <a:ln w="12700">
            <a:solidFill>
              <a:schemeClr val="accent1"/>
            </a:solidFill>
          </a:ln>
        </p:spPr>
      </p:pic>
    </p:spTree>
    <p:extLst>
      <p:ext uri="{BB962C8B-B14F-4D97-AF65-F5344CB8AC3E}">
        <p14:creationId xmlns:p14="http://schemas.microsoft.com/office/powerpoint/2010/main" val="245651792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815" y="1298504"/>
            <a:ext cx="7543800"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170" name="Title 1">
            <a:extLst>
              <a:ext uri="{FF2B5EF4-FFF2-40B4-BE49-F238E27FC236}">
                <a16:creationId xmlns:a16="http://schemas.microsoft.com/office/drawing/2014/main" id="{7D3EB06A-9F27-477F-BD39-1CA3D39C6D16}"/>
              </a:ext>
            </a:extLst>
          </p:cNvPr>
          <p:cNvSpPr>
            <a:spLocks noGrp="1" noChangeArrowheads="1"/>
          </p:cNvSpPr>
          <p:nvPr>
            <p:ph type="title"/>
          </p:nvPr>
        </p:nvSpPr>
        <p:spPr>
          <a:xfrm>
            <a:off x="407368" y="-369967"/>
            <a:ext cx="11633820" cy="1281112"/>
          </a:xfrm>
        </p:spPr>
        <p:txBody>
          <a:bodyPr>
            <a:noAutofit/>
          </a:bodyPr>
          <a:lstStyle/>
          <a:p>
            <a:pPr fontAlgn="auto">
              <a:spcAft>
                <a:spcPts val="0"/>
              </a:spcAft>
              <a:defRPr/>
            </a:pPr>
            <a:br>
              <a:rPr lang="en-NZ" altLang="en-US" sz="4000" dirty="0">
                <a:solidFill>
                  <a:schemeClr val="accent1">
                    <a:lumMod val="75000"/>
                  </a:schemeClr>
                </a:solidFill>
              </a:rPr>
            </a:br>
            <a:r>
              <a:rPr lang="en-NZ" altLang="en-US" sz="4000" dirty="0">
                <a:solidFill>
                  <a:schemeClr val="accent1">
                    <a:lumMod val="75000"/>
                  </a:schemeClr>
                </a:solidFill>
              </a:rPr>
              <a:t>Genetic correlations of anorexia nervosa vs other traits</a:t>
            </a:r>
          </a:p>
        </p:txBody>
      </p:sp>
      <p:grpSp>
        <p:nvGrpSpPr>
          <p:cNvPr id="8" name="Group 7"/>
          <p:cNvGrpSpPr/>
          <p:nvPr/>
        </p:nvGrpSpPr>
        <p:grpSpPr>
          <a:xfrm>
            <a:off x="3518230" y="942198"/>
            <a:ext cx="7013307" cy="5267325"/>
            <a:chOff x="3370166" y="1059960"/>
            <a:chExt cx="7013307" cy="5267325"/>
          </a:xfrm>
        </p:grpSpPr>
        <p:sp>
          <p:nvSpPr>
            <p:cNvPr id="6" name="TextBox 5"/>
            <p:cNvSpPr txBox="1"/>
            <p:nvPr/>
          </p:nvSpPr>
          <p:spPr>
            <a:xfrm>
              <a:off x="8648767" y="1734454"/>
              <a:ext cx="1734706" cy="523220"/>
            </a:xfrm>
            <a:prstGeom prst="rect">
              <a:avLst/>
            </a:prstGeom>
            <a:solidFill>
              <a:schemeClr val="bg1"/>
            </a:solidFill>
          </p:spPr>
          <p:txBody>
            <a:bodyPr wrap="none" rtlCol="0">
              <a:spAutoFit/>
            </a:bodyPr>
            <a:lstStyle/>
            <a:p>
              <a:r>
                <a:rPr lang="en-NZ" sz="2800" dirty="0">
                  <a:solidFill>
                    <a:srgbClr val="FF0000"/>
                  </a:solidFill>
                  <a:latin typeface="Calibri" panose="020F0502020204030204" pitchFamily="34" charset="0"/>
                  <a:cs typeface="Calibri" panose="020F0502020204030204" pitchFamily="34" charset="0"/>
                </a:rPr>
                <a:t>psychiatric</a:t>
              </a:r>
            </a:p>
          </p:txBody>
        </p:sp>
        <p:sp>
          <p:nvSpPr>
            <p:cNvPr id="9" name="TextBox 8"/>
            <p:cNvSpPr txBox="1"/>
            <p:nvPr/>
          </p:nvSpPr>
          <p:spPr>
            <a:xfrm>
              <a:off x="8196050" y="4049929"/>
              <a:ext cx="1629100" cy="523220"/>
            </a:xfrm>
            <a:prstGeom prst="rect">
              <a:avLst/>
            </a:prstGeom>
            <a:solidFill>
              <a:schemeClr val="bg1"/>
            </a:solidFill>
          </p:spPr>
          <p:txBody>
            <a:bodyPr wrap="none" rtlCol="0">
              <a:spAutoFit/>
            </a:bodyPr>
            <a:lstStyle/>
            <a:p>
              <a:r>
                <a:rPr lang="en-NZ" sz="2800" dirty="0">
                  <a:solidFill>
                    <a:srgbClr val="FF0000"/>
                  </a:solidFill>
                  <a:latin typeface="Calibri" panose="020F0502020204030204" pitchFamily="34" charset="0"/>
                  <a:cs typeface="Calibri" panose="020F0502020204030204" pitchFamily="34" charset="0"/>
                </a:rPr>
                <a:t>metabolic</a:t>
              </a:r>
            </a:p>
          </p:txBody>
        </p:sp>
        <p:grpSp>
          <p:nvGrpSpPr>
            <p:cNvPr id="3" name="Group 2"/>
            <p:cNvGrpSpPr/>
            <p:nvPr/>
          </p:nvGrpSpPr>
          <p:grpSpPr>
            <a:xfrm>
              <a:off x="3370166" y="1059960"/>
              <a:ext cx="6614266" cy="5267325"/>
              <a:chOff x="3370166" y="1059960"/>
              <a:chExt cx="6614266" cy="5267325"/>
            </a:xfrm>
          </p:grpSpPr>
          <p:sp>
            <p:nvSpPr>
              <p:cNvPr id="2" name="Oval 1"/>
              <p:cNvSpPr/>
              <p:nvPr/>
            </p:nvSpPr>
            <p:spPr>
              <a:xfrm>
                <a:off x="5447928" y="1059960"/>
                <a:ext cx="4536504" cy="187220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Oval 4"/>
              <p:cNvSpPr/>
              <p:nvPr/>
            </p:nvSpPr>
            <p:spPr>
              <a:xfrm>
                <a:off x="3370166" y="3342233"/>
                <a:ext cx="6308822" cy="2985052"/>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grpSp>
      <p:sp>
        <p:nvSpPr>
          <p:cNvPr id="10" name="TextBox 9">
            <a:extLst>
              <a:ext uri="{FF2B5EF4-FFF2-40B4-BE49-F238E27FC236}">
                <a16:creationId xmlns:a16="http://schemas.microsoft.com/office/drawing/2014/main" id="{9604F1F1-0636-4249-BE2C-1B07F941D8F2}"/>
              </a:ext>
            </a:extLst>
          </p:cNvPr>
          <p:cNvSpPr txBox="1"/>
          <p:nvPr/>
        </p:nvSpPr>
        <p:spPr>
          <a:xfrm>
            <a:off x="10132496" y="5537276"/>
            <a:ext cx="2091374" cy="707886"/>
          </a:xfrm>
          <a:prstGeom prst="rect">
            <a:avLst/>
          </a:prstGeom>
          <a:noFill/>
        </p:spPr>
        <p:txBody>
          <a:bodyPr wrap="square" rtlCol="0">
            <a:spAutoFit/>
          </a:bodyPr>
          <a:lstStyle/>
          <a:p>
            <a:r>
              <a:rPr lang="en-NZ" sz="2000" dirty="0">
                <a:solidFill>
                  <a:schemeClr val="accent1">
                    <a:lumMod val="75000"/>
                  </a:schemeClr>
                </a:solidFill>
              </a:rPr>
              <a:t>Watson et al. 2019</a:t>
            </a:r>
          </a:p>
        </p:txBody>
      </p:sp>
    </p:spTree>
    <p:extLst>
      <p:ext uri="{BB962C8B-B14F-4D97-AF65-F5344CB8AC3E}">
        <p14:creationId xmlns:p14="http://schemas.microsoft.com/office/powerpoint/2010/main" val="261590292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E92DA8A-C259-4E9E-B544-FA166EC4AE6A}"/>
              </a:ext>
            </a:extLst>
          </p:cNvPr>
          <p:cNvSpPr>
            <a:spLocks noGrp="1" noChangeArrowheads="1"/>
          </p:cNvSpPr>
          <p:nvPr>
            <p:ph type="title"/>
          </p:nvPr>
        </p:nvSpPr>
        <p:spPr>
          <a:xfrm>
            <a:off x="191344" y="-603448"/>
            <a:ext cx="12344400" cy="2376264"/>
          </a:xfrm>
        </p:spPr>
        <p:txBody>
          <a:bodyPr vert="horz" lIns="91440" tIns="45720" rIns="91440" bIns="45720" rtlCol="0" anchor="ctr">
            <a:normAutofit/>
          </a:bodyPr>
          <a:lstStyle/>
          <a:p>
            <a:r>
              <a:rPr lang="en-NZ" altLang="en-US" sz="5400" dirty="0">
                <a:solidFill>
                  <a:schemeClr val="accent1">
                    <a:lumMod val="75000"/>
                  </a:schemeClr>
                </a:solidFill>
              </a:rPr>
              <a:t>From biology to better treatments</a:t>
            </a:r>
            <a:endParaRPr lang="en-US" altLang="en-US" sz="5400" dirty="0">
              <a:solidFill>
                <a:schemeClr val="accent1">
                  <a:lumMod val="75000"/>
                </a:schemeClr>
              </a:solidFill>
            </a:endParaRPr>
          </a:p>
        </p:txBody>
      </p:sp>
      <p:pic>
        <p:nvPicPr>
          <p:cNvPr id="2" name="Picture 1"/>
          <p:cNvPicPr>
            <a:picLocks noChangeAspect="1"/>
          </p:cNvPicPr>
          <p:nvPr/>
        </p:nvPicPr>
        <p:blipFill>
          <a:blip r:embed="rId3"/>
          <a:stretch>
            <a:fillRect/>
          </a:stretch>
        </p:blipFill>
        <p:spPr>
          <a:xfrm>
            <a:off x="551384" y="1412776"/>
            <a:ext cx="6241862" cy="4681328"/>
          </a:xfrm>
          <a:prstGeom prst="rect">
            <a:avLst/>
          </a:prstGeom>
        </p:spPr>
      </p:pic>
      <p:sp>
        <p:nvSpPr>
          <p:cNvPr id="3" name="TextBox 2"/>
          <p:cNvSpPr txBox="1"/>
          <p:nvPr/>
        </p:nvSpPr>
        <p:spPr>
          <a:xfrm>
            <a:off x="7032104" y="2132856"/>
            <a:ext cx="4767652" cy="147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457200" indent="-457200" eaLnBrk="1" hangingPunct="1">
              <a:lnSpc>
                <a:spcPct val="150000"/>
              </a:lnSpc>
              <a:buClrTx/>
              <a:buSzTx/>
              <a:buFont typeface="Wingdings" panose="05000000000000000000" pitchFamily="2" charset="2"/>
              <a:buChar char="Ø"/>
              <a:defRPr sz="3200">
                <a:solidFill>
                  <a:schemeClr val="tx2"/>
                </a:solidFill>
                <a:latin typeface="Arial" panose="020B0604020202020204"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lvl9pPr>
          </a:lstStyle>
          <a:p>
            <a:r>
              <a:rPr lang="en-NZ" dirty="0"/>
              <a:t>Repurposing old drugs</a:t>
            </a:r>
          </a:p>
          <a:p>
            <a:r>
              <a:rPr lang="en-NZ" dirty="0"/>
              <a:t>New drug targets</a:t>
            </a:r>
          </a:p>
        </p:txBody>
      </p:sp>
    </p:spTree>
    <p:extLst>
      <p:ext uri="{BB962C8B-B14F-4D97-AF65-F5344CB8AC3E}">
        <p14:creationId xmlns:p14="http://schemas.microsoft.com/office/powerpoint/2010/main" val="26916783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536160" y="375315"/>
            <a:ext cx="4375114"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NZ" sz="4800" dirty="0">
                <a:solidFill>
                  <a:schemeClr val="accent1">
                    <a:lumMod val="75000"/>
                  </a:schemeClr>
                </a:solidFill>
              </a:rPr>
              <a:t>Polygenic risk scores</a:t>
            </a:r>
          </a:p>
        </p:txBody>
      </p:sp>
      <p:pic>
        <p:nvPicPr>
          <p:cNvPr id="7" name="Picture 2" descr="Image result for polygenic risk sc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93" y="3443245"/>
            <a:ext cx="7340508" cy="35719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E7F3DB0E-CE2F-41E5-89DD-D3148287DD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726" y="250900"/>
            <a:ext cx="1094059" cy="2644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213DA0F9-8AA0-43DA-8660-02A59B3229BA}"/>
              </a:ext>
            </a:extLst>
          </p:cNvPr>
          <p:cNvPicPr>
            <a:picLocks noChangeAspect="1"/>
          </p:cNvPicPr>
          <p:nvPr/>
        </p:nvPicPr>
        <p:blipFill>
          <a:blip r:embed="rId4"/>
          <a:stretch>
            <a:fillRect/>
          </a:stretch>
        </p:blipFill>
        <p:spPr>
          <a:xfrm>
            <a:off x="1403532" y="221850"/>
            <a:ext cx="5836542" cy="3204256"/>
          </a:xfrm>
          <a:prstGeom prst="rect">
            <a:avLst/>
          </a:prstGeom>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BB50-FE6A-4259-89F0-A1A4311779E0}"/>
              </a:ext>
            </a:extLst>
          </p:cNvPr>
          <p:cNvSpPr>
            <a:spLocks noGrp="1"/>
          </p:cNvSpPr>
          <p:nvPr>
            <p:ph type="title"/>
          </p:nvPr>
        </p:nvSpPr>
        <p:spPr>
          <a:xfrm>
            <a:off x="1127448" y="103561"/>
            <a:ext cx="10515600" cy="808713"/>
          </a:xfrm>
        </p:spPr>
        <p:txBody>
          <a:bodyPr>
            <a:normAutofit fontScale="90000"/>
          </a:bodyPr>
          <a:lstStyle/>
          <a:p>
            <a:r>
              <a:rPr lang="en-NZ" sz="4800" dirty="0">
                <a:solidFill>
                  <a:schemeClr val="accent1">
                    <a:lumMod val="75000"/>
                  </a:schemeClr>
                </a:solidFill>
              </a:rPr>
              <a:t>PRS in psychiatry: very active research area!</a:t>
            </a:r>
          </a:p>
        </p:txBody>
      </p:sp>
      <p:sp>
        <p:nvSpPr>
          <p:cNvPr id="3" name="Content Placeholder 2">
            <a:extLst>
              <a:ext uri="{FF2B5EF4-FFF2-40B4-BE49-F238E27FC236}">
                <a16:creationId xmlns:a16="http://schemas.microsoft.com/office/drawing/2014/main" id="{B0260E21-7564-428B-8572-4E60AC57151A}"/>
              </a:ext>
            </a:extLst>
          </p:cNvPr>
          <p:cNvSpPr>
            <a:spLocks noGrp="1"/>
          </p:cNvSpPr>
          <p:nvPr>
            <p:ph idx="1"/>
          </p:nvPr>
        </p:nvSpPr>
        <p:spPr>
          <a:xfrm>
            <a:off x="1274387" y="1791291"/>
            <a:ext cx="10515600" cy="4351338"/>
          </a:xfrm>
        </p:spPr>
        <p:txBody>
          <a:bodyPr/>
          <a:lstStyle/>
          <a:p>
            <a:endParaRPr lang="en-NZ" b="1" dirty="0"/>
          </a:p>
        </p:txBody>
      </p:sp>
      <p:pic>
        <p:nvPicPr>
          <p:cNvPr id="5" name="Picture 4">
            <a:extLst>
              <a:ext uri="{FF2B5EF4-FFF2-40B4-BE49-F238E27FC236}">
                <a16:creationId xmlns:a16="http://schemas.microsoft.com/office/drawing/2014/main" id="{966519FB-F226-4B59-AFB7-0EAC1E53CF44}"/>
              </a:ext>
            </a:extLst>
          </p:cNvPr>
          <p:cNvPicPr>
            <a:picLocks noChangeAspect="1"/>
          </p:cNvPicPr>
          <p:nvPr/>
        </p:nvPicPr>
        <p:blipFill>
          <a:blip r:embed="rId3"/>
          <a:stretch>
            <a:fillRect/>
          </a:stretch>
        </p:blipFill>
        <p:spPr>
          <a:xfrm>
            <a:off x="10304" y="939751"/>
            <a:ext cx="4456628" cy="844028"/>
          </a:xfrm>
          <a:prstGeom prst="rect">
            <a:avLst/>
          </a:prstGeom>
        </p:spPr>
      </p:pic>
      <p:pic>
        <p:nvPicPr>
          <p:cNvPr id="7" name="Picture 6">
            <a:extLst>
              <a:ext uri="{FF2B5EF4-FFF2-40B4-BE49-F238E27FC236}">
                <a16:creationId xmlns:a16="http://schemas.microsoft.com/office/drawing/2014/main" id="{02AD8BD2-892D-4F8E-B5D4-A10E8BFE67CE}"/>
              </a:ext>
            </a:extLst>
          </p:cNvPr>
          <p:cNvPicPr>
            <a:picLocks noChangeAspect="1"/>
          </p:cNvPicPr>
          <p:nvPr/>
        </p:nvPicPr>
        <p:blipFill>
          <a:blip r:embed="rId4"/>
          <a:stretch>
            <a:fillRect/>
          </a:stretch>
        </p:blipFill>
        <p:spPr>
          <a:xfrm>
            <a:off x="7882426" y="822342"/>
            <a:ext cx="4168543" cy="2131951"/>
          </a:xfrm>
          <a:prstGeom prst="rect">
            <a:avLst/>
          </a:prstGeom>
        </p:spPr>
      </p:pic>
      <p:pic>
        <p:nvPicPr>
          <p:cNvPr id="9" name="Picture 8">
            <a:extLst>
              <a:ext uri="{FF2B5EF4-FFF2-40B4-BE49-F238E27FC236}">
                <a16:creationId xmlns:a16="http://schemas.microsoft.com/office/drawing/2014/main" id="{1F75AEAB-C5A2-43E6-AA64-CE32EDF4F635}"/>
              </a:ext>
            </a:extLst>
          </p:cNvPr>
          <p:cNvPicPr>
            <a:picLocks noChangeAspect="1"/>
          </p:cNvPicPr>
          <p:nvPr/>
        </p:nvPicPr>
        <p:blipFill>
          <a:blip r:embed="rId5"/>
          <a:stretch>
            <a:fillRect/>
          </a:stretch>
        </p:blipFill>
        <p:spPr>
          <a:xfrm>
            <a:off x="74007" y="1956826"/>
            <a:ext cx="4743019" cy="1834622"/>
          </a:xfrm>
          <a:prstGeom prst="rect">
            <a:avLst/>
          </a:prstGeom>
        </p:spPr>
      </p:pic>
      <p:pic>
        <p:nvPicPr>
          <p:cNvPr id="15" name="Picture 14">
            <a:extLst>
              <a:ext uri="{FF2B5EF4-FFF2-40B4-BE49-F238E27FC236}">
                <a16:creationId xmlns:a16="http://schemas.microsoft.com/office/drawing/2014/main" id="{3F1B3849-DF1D-4912-A20F-F2CE03B923C5}"/>
              </a:ext>
            </a:extLst>
          </p:cNvPr>
          <p:cNvPicPr>
            <a:picLocks noChangeAspect="1"/>
          </p:cNvPicPr>
          <p:nvPr/>
        </p:nvPicPr>
        <p:blipFill>
          <a:blip r:embed="rId6"/>
          <a:stretch>
            <a:fillRect/>
          </a:stretch>
        </p:blipFill>
        <p:spPr>
          <a:xfrm>
            <a:off x="4430564" y="2853524"/>
            <a:ext cx="3616952" cy="1711655"/>
          </a:xfrm>
          <a:prstGeom prst="rect">
            <a:avLst/>
          </a:prstGeom>
        </p:spPr>
      </p:pic>
      <p:pic>
        <p:nvPicPr>
          <p:cNvPr id="17" name="Picture 16">
            <a:extLst>
              <a:ext uri="{FF2B5EF4-FFF2-40B4-BE49-F238E27FC236}">
                <a16:creationId xmlns:a16="http://schemas.microsoft.com/office/drawing/2014/main" id="{11147254-C8B7-4565-B3FF-B78147144BE1}"/>
              </a:ext>
            </a:extLst>
          </p:cNvPr>
          <p:cNvPicPr>
            <a:picLocks noChangeAspect="1"/>
          </p:cNvPicPr>
          <p:nvPr/>
        </p:nvPicPr>
        <p:blipFill>
          <a:blip r:embed="rId7"/>
          <a:stretch>
            <a:fillRect/>
          </a:stretch>
        </p:blipFill>
        <p:spPr>
          <a:xfrm>
            <a:off x="4363122" y="5930704"/>
            <a:ext cx="5305425" cy="971550"/>
          </a:xfrm>
          <a:prstGeom prst="rect">
            <a:avLst/>
          </a:prstGeom>
        </p:spPr>
      </p:pic>
      <p:pic>
        <p:nvPicPr>
          <p:cNvPr id="19" name="Picture 18">
            <a:extLst>
              <a:ext uri="{FF2B5EF4-FFF2-40B4-BE49-F238E27FC236}">
                <a16:creationId xmlns:a16="http://schemas.microsoft.com/office/drawing/2014/main" id="{87C43DF3-1A2A-4EF5-95EA-AFFA0A46CBA2}"/>
              </a:ext>
            </a:extLst>
          </p:cNvPr>
          <p:cNvPicPr>
            <a:picLocks noChangeAspect="1"/>
          </p:cNvPicPr>
          <p:nvPr/>
        </p:nvPicPr>
        <p:blipFill>
          <a:blip r:embed="rId8"/>
          <a:stretch>
            <a:fillRect/>
          </a:stretch>
        </p:blipFill>
        <p:spPr>
          <a:xfrm>
            <a:off x="40315" y="5690448"/>
            <a:ext cx="4112319" cy="1131784"/>
          </a:xfrm>
          <a:prstGeom prst="rect">
            <a:avLst/>
          </a:prstGeom>
        </p:spPr>
      </p:pic>
      <p:pic>
        <p:nvPicPr>
          <p:cNvPr id="21" name="Picture 20">
            <a:extLst>
              <a:ext uri="{FF2B5EF4-FFF2-40B4-BE49-F238E27FC236}">
                <a16:creationId xmlns:a16="http://schemas.microsoft.com/office/drawing/2014/main" id="{BCD98935-5AB9-466E-B118-F95BB480E2E7}"/>
              </a:ext>
            </a:extLst>
          </p:cNvPr>
          <p:cNvPicPr>
            <a:picLocks noChangeAspect="1"/>
          </p:cNvPicPr>
          <p:nvPr/>
        </p:nvPicPr>
        <p:blipFill>
          <a:blip r:embed="rId9"/>
          <a:stretch>
            <a:fillRect/>
          </a:stretch>
        </p:blipFill>
        <p:spPr>
          <a:xfrm>
            <a:off x="288991" y="4148565"/>
            <a:ext cx="4112320" cy="1505834"/>
          </a:xfrm>
          <a:prstGeom prst="rect">
            <a:avLst/>
          </a:prstGeom>
        </p:spPr>
      </p:pic>
      <p:pic>
        <p:nvPicPr>
          <p:cNvPr id="23" name="Picture 22">
            <a:extLst>
              <a:ext uri="{FF2B5EF4-FFF2-40B4-BE49-F238E27FC236}">
                <a16:creationId xmlns:a16="http://schemas.microsoft.com/office/drawing/2014/main" id="{5B12F3A7-A346-480B-A13B-A2191E688F8B}"/>
              </a:ext>
            </a:extLst>
          </p:cNvPr>
          <p:cNvPicPr>
            <a:picLocks noChangeAspect="1"/>
          </p:cNvPicPr>
          <p:nvPr/>
        </p:nvPicPr>
        <p:blipFill>
          <a:blip r:embed="rId10"/>
          <a:stretch>
            <a:fillRect/>
          </a:stretch>
        </p:blipFill>
        <p:spPr>
          <a:xfrm>
            <a:off x="8083883" y="2983626"/>
            <a:ext cx="3960238" cy="1387202"/>
          </a:xfrm>
          <a:prstGeom prst="rect">
            <a:avLst/>
          </a:prstGeom>
        </p:spPr>
      </p:pic>
      <p:pic>
        <p:nvPicPr>
          <p:cNvPr id="25" name="Picture 24">
            <a:extLst>
              <a:ext uri="{FF2B5EF4-FFF2-40B4-BE49-F238E27FC236}">
                <a16:creationId xmlns:a16="http://schemas.microsoft.com/office/drawing/2014/main" id="{C22587AE-9177-43ED-92AF-FE42C562F02F}"/>
              </a:ext>
            </a:extLst>
          </p:cNvPr>
          <p:cNvPicPr>
            <a:picLocks noChangeAspect="1"/>
          </p:cNvPicPr>
          <p:nvPr/>
        </p:nvPicPr>
        <p:blipFill>
          <a:blip r:embed="rId11"/>
          <a:stretch>
            <a:fillRect/>
          </a:stretch>
        </p:blipFill>
        <p:spPr>
          <a:xfrm>
            <a:off x="8081197" y="4454277"/>
            <a:ext cx="4376936" cy="1334124"/>
          </a:xfrm>
          <a:prstGeom prst="rect">
            <a:avLst/>
          </a:prstGeom>
        </p:spPr>
      </p:pic>
      <p:pic>
        <p:nvPicPr>
          <p:cNvPr id="27" name="Picture 26">
            <a:extLst>
              <a:ext uri="{FF2B5EF4-FFF2-40B4-BE49-F238E27FC236}">
                <a16:creationId xmlns:a16="http://schemas.microsoft.com/office/drawing/2014/main" id="{6E0DFD4C-B860-4351-B68F-6011606A49A1}"/>
              </a:ext>
            </a:extLst>
          </p:cNvPr>
          <p:cNvPicPr>
            <a:picLocks noChangeAspect="1"/>
          </p:cNvPicPr>
          <p:nvPr/>
        </p:nvPicPr>
        <p:blipFill>
          <a:blip r:embed="rId12"/>
          <a:stretch>
            <a:fillRect/>
          </a:stretch>
        </p:blipFill>
        <p:spPr>
          <a:xfrm>
            <a:off x="4550706" y="4911309"/>
            <a:ext cx="3220988" cy="1119797"/>
          </a:xfrm>
          <a:prstGeom prst="rect">
            <a:avLst/>
          </a:prstGeom>
        </p:spPr>
      </p:pic>
      <p:pic>
        <p:nvPicPr>
          <p:cNvPr id="29" name="Picture 28">
            <a:extLst>
              <a:ext uri="{FF2B5EF4-FFF2-40B4-BE49-F238E27FC236}">
                <a16:creationId xmlns:a16="http://schemas.microsoft.com/office/drawing/2014/main" id="{861A88D8-2CF8-44B4-9191-CC5C401131B9}"/>
              </a:ext>
            </a:extLst>
          </p:cNvPr>
          <p:cNvPicPr>
            <a:picLocks noChangeAspect="1"/>
          </p:cNvPicPr>
          <p:nvPr/>
        </p:nvPicPr>
        <p:blipFill>
          <a:blip r:embed="rId13"/>
          <a:stretch>
            <a:fillRect/>
          </a:stretch>
        </p:blipFill>
        <p:spPr>
          <a:xfrm>
            <a:off x="4709840" y="1277223"/>
            <a:ext cx="3105224" cy="1564216"/>
          </a:xfrm>
          <a:prstGeom prst="rect">
            <a:avLst/>
          </a:prstGeom>
        </p:spPr>
      </p:pic>
    </p:spTree>
    <p:extLst>
      <p:ext uri="{BB962C8B-B14F-4D97-AF65-F5344CB8AC3E}">
        <p14:creationId xmlns:p14="http://schemas.microsoft.com/office/powerpoint/2010/main" val="450138171"/>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DB7DEAE-D3B5-4E03-BAAC-98C7A80BBBAC}"/>
              </a:ext>
            </a:extLst>
          </p:cNvPr>
          <p:cNvGrpSpPr/>
          <p:nvPr/>
        </p:nvGrpSpPr>
        <p:grpSpPr>
          <a:xfrm>
            <a:off x="1415480" y="1086378"/>
            <a:ext cx="8032744" cy="369332"/>
            <a:chOff x="1487488" y="1268760"/>
            <a:chExt cx="8032744" cy="369332"/>
          </a:xfrm>
        </p:grpSpPr>
        <p:sp>
          <p:nvSpPr>
            <p:cNvPr id="3" name="Rectangle 2">
              <a:extLst>
                <a:ext uri="{FF2B5EF4-FFF2-40B4-BE49-F238E27FC236}">
                  <a16:creationId xmlns:a16="http://schemas.microsoft.com/office/drawing/2014/main" id="{02FA1B44-0CC1-4557-A02B-8FD57EB9843D}"/>
                </a:ext>
              </a:extLst>
            </p:cNvPr>
            <p:cNvSpPr/>
            <p:nvPr/>
          </p:nvSpPr>
          <p:spPr>
            <a:xfrm>
              <a:off x="9336360" y="1268760"/>
              <a:ext cx="183872"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 name="TextBox 7">
              <a:extLst>
                <a:ext uri="{FF2B5EF4-FFF2-40B4-BE49-F238E27FC236}">
                  <a16:creationId xmlns:a16="http://schemas.microsoft.com/office/drawing/2014/main" id="{4F23F79F-F6AD-4706-9F35-E8A4626E1034}"/>
                </a:ext>
              </a:extLst>
            </p:cNvPr>
            <p:cNvSpPr txBox="1"/>
            <p:nvPr/>
          </p:nvSpPr>
          <p:spPr>
            <a:xfrm>
              <a:off x="1487488" y="1268760"/>
              <a:ext cx="432048" cy="369332"/>
            </a:xfrm>
            <a:prstGeom prst="rect">
              <a:avLst/>
            </a:prstGeom>
            <a:solidFill>
              <a:schemeClr val="bg1"/>
            </a:solidFill>
            <a:ln>
              <a:solidFill>
                <a:schemeClr val="bg1"/>
              </a:solidFill>
            </a:ln>
          </p:spPr>
          <p:txBody>
            <a:bodyPr wrap="square" rtlCol="0">
              <a:spAutoFit/>
            </a:bodyPr>
            <a:lstStyle/>
            <a:p>
              <a:endParaRPr lang="en-NZ" dirty="0"/>
            </a:p>
          </p:txBody>
        </p:sp>
      </p:grpSp>
      <p:sp>
        <p:nvSpPr>
          <p:cNvPr id="2" name="Title 1">
            <a:extLst>
              <a:ext uri="{FF2B5EF4-FFF2-40B4-BE49-F238E27FC236}">
                <a16:creationId xmlns:a16="http://schemas.microsoft.com/office/drawing/2014/main" id="{E6D9EBF5-2338-4C35-8241-F241AC36126E}"/>
              </a:ext>
            </a:extLst>
          </p:cNvPr>
          <p:cNvSpPr>
            <a:spLocks noGrp="1"/>
          </p:cNvSpPr>
          <p:nvPr>
            <p:ph type="title"/>
          </p:nvPr>
        </p:nvSpPr>
        <p:spPr>
          <a:xfrm>
            <a:off x="1822194" y="263112"/>
            <a:ext cx="10515600" cy="541377"/>
          </a:xfrm>
        </p:spPr>
        <p:txBody>
          <a:bodyPr>
            <a:noAutofit/>
          </a:bodyPr>
          <a:lstStyle/>
          <a:p>
            <a:r>
              <a:rPr lang="en-NZ" sz="4800" dirty="0"/>
              <a:t>Genetic landscape of schizophrenia</a:t>
            </a:r>
          </a:p>
        </p:txBody>
      </p:sp>
      <p:sp>
        <p:nvSpPr>
          <p:cNvPr id="6" name="TextBox 5">
            <a:extLst>
              <a:ext uri="{FF2B5EF4-FFF2-40B4-BE49-F238E27FC236}">
                <a16:creationId xmlns:a16="http://schemas.microsoft.com/office/drawing/2014/main" id="{3A77905F-BF64-47BF-8EE2-A521799240B3}"/>
              </a:ext>
            </a:extLst>
          </p:cNvPr>
          <p:cNvSpPr txBox="1"/>
          <p:nvPr/>
        </p:nvSpPr>
        <p:spPr>
          <a:xfrm>
            <a:off x="3810358" y="6514612"/>
            <a:ext cx="5453994" cy="369332"/>
          </a:xfrm>
          <a:prstGeom prst="rect">
            <a:avLst/>
          </a:prstGeom>
          <a:noFill/>
        </p:spPr>
        <p:txBody>
          <a:bodyPr wrap="none" rtlCol="0">
            <a:spAutoFit/>
          </a:bodyPr>
          <a:lstStyle/>
          <a:p>
            <a:r>
              <a:rPr lang="en-NZ" dirty="0">
                <a:solidFill>
                  <a:schemeClr val="accent1">
                    <a:lumMod val="75000"/>
                  </a:schemeClr>
                </a:solidFill>
              </a:rPr>
              <a:t>Singh et al 2020 </a:t>
            </a:r>
            <a:r>
              <a:rPr lang="en-NZ" b="0" i="0" dirty="0">
                <a:solidFill>
                  <a:schemeClr val="accent1">
                    <a:lumMod val="75000"/>
                  </a:schemeClr>
                </a:solidFill>
                <a:effectLst/>
                <a:latin typeface="GillSansRegular"/>
              </a:rPr>
              <a:t>doi.org/10.1101/2020.09.18.20192815</a:t>
            </a:r>
            <a:endParaRPr lang="en-NZ" dirty="0">
              <a:solidFill>
                <a:schemeClr val="accent1">
                  <a:lumMod val="75000"/>
                </a:schemeClr>
              </a:solidFill>
            </a:endParaRPr>
          </a:p>
        </p:txBody>
      </p:sp>
      <p:pic>
        <p:nvPicPr>
          <p:cNvPr id="13" name="Picture 12">
            <a:extLst>
              <a:ext uri="{FF2B5EF4-FFF2-40B4-BE49-F238E27FC236}">
                <a16:creationId xmlns:a16="http://schemas.microsoft.com/office/drawing/2014/main" id="{4DA9BB20-C7FB-484F-9468-CB5213CB27A5}"/>
              </a:ext>
            </a:extLst>
          </p:cNvPr>
          <p:cNvPicPr>
            <a:picLocks noChangeAspect="1"/>
          </p:cNvPicPr>
          <p:nvPr/>
        </p:nvPicPr>
        <p:blipFill>
          <a:blip r:embed="rId2"/>
          <a:stretch>
            <a:fillRect/>
          </a:stretch>
        </p:blipFill>
        <p:spPr>
          <a:xfrm>
            <a:off x="1631504" y="873125"/>
            <a:ext cx="8296275" cy="5619750"/>
          </a:xfrm>
          <a:prstGeom prst="rect">
            <a:avLst/>
          </a:prstGeom>
        </p:spPr>
      </p:pic>
      <p:pic>
        <p:nvPicPr>
          <p:cNvPr id="15" name="Picture 14">
            <a:extLst>
              <a:ext uri="{FF2B5EF4-FFF2-40B4-BE49-F238E27FC236}">
                <a16:creationId xmlns:a16="http://schemas.microsoft.com/office/drawing/2014/main" id="{BE12A1A5-0F3A-44CE-921A-8C2AE71908D1}"/>
              </a:ext>
            </a:extLst>
          </p:cNvPr>
          <p:cNvPicPr>
            <a:picLocks noChangeAspect="1"/>
          </p:cNvPicPr>
          <p:nvPr/>
        </p:nvPicPr>
        <p:blipFill>
          <a:blip r:embed="rId3"/>
          <a:stretch>
            <a:fillRect/>
          </a:stretch>
        </p:blipFill>
        <p:spPr>
          <a:xfrm>
            <a:off x="2777405" y="1332585"/>
            <a:ext cx="7010400" cy="3343275"/>
          </a:xfrm>
          <a:prstGeom prst="rect">
            <a:avLst/>
          </a:prstGeom>
        </p:spPr>
      </p:pic>
      <p:sp>
        <p:nvSpPr>
          <p:cNvPr id="4" name="Oval 3">
            <a:extLst>
              <a:ext uri="{FF2B5EF4-FFF2-40B4-BE49-F238E27FC236}">
                <a16:creationId xmlns:a16="http://schemas.microsoft.com/office/drawing/2014/main" id="{C8B0F24B-EDA0-44FB-9631-41F2EFE705C4}"/>
              </a:ext>
            </a:extLst>
          </p:cNvPr>
          <p:cNvSpPr/>
          <p:nvPr/>
        </p:nvSpPr>
        <p:spPr>
          <a:xfrm>
            <a:off x="7176120" y="4581128"/>
            <a:ext cx="2751659" cy="119049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TextBox 9">
            <a:extLst>
              <a:ext uri="{FF2B5EF4-FFF2-40B4-BE49-F238E27FC236}">
                <a16:creationId xmlns:a16="http://schemas.microsoft.com/office/drawing/2014/main" id="{C4A115E7-D973-4723-A4B9-E147EC3D9C3A}"/>
              </a:ext>
            </a:extLst>
          </p:cNvPr>
          <p:cNvSpPr txBox="1"/>
          <p:nvPr/>
        </p:nvSpPr>
        <p:spPr>
          <a:xfrm>
            <a:off x="2624150" y="918189"/>
            <a:ext cx="3658455" cy="369332"/>
          </a:xfrm>
          <a:prstGeom prst="rect">
            <a:avLst/>
          </a:prstGeom>
          <a:noFill/>
        </p:spPr>
        <p:txBody>
          <a:bodyPr wrap="square" rtlCol="0">
            <a:spAutoFit/>
          </a:bodyPr>
          <a:lstStyle/>
          <a:p>
            <a:r>
              <a:rPr lang="en-NZ" dirty="0">
                <a:solidFill>
                  <a:srgbClr val="FF0000"/>
                </a:solidFill>
              </a:rPr>
              <a:t>Exome, WGS, family studies,  </a:t>
            </a:r>
            <a:r>
              <a:rPr lang="en-NZ" dirty="0" err="1">
                <a:solidFill>
                  <a:srgbClr val="FF0000"/>
                </a:solidFill>
              </a:rPr>
              <a:t>aCGH</a:t>
            </a:r>
            <a:endParaRPr lang="en-NZ" dirty="0">
              <a:solidFill>
                <a:srgbClr val="FF0000"/>
              </a:solidFill>
            </a:endParaRPr>
          </a:p>
        </p:txBody>
      </p:sp>
      <p:sp>
        <p:nvSpPr>
          <p:cNvPr id="14" name="TextBox 13">
            <a:extLst>
              <a:ext uri="{FF2B5EF4-FFF2-40B4-BE49-F238E27FC236}">
                <a16:creationId xmlns:a16="http://schemas.microsoft.com/office/drawing/2014/main" id="{9B91500A-1140-4FFF-8B8A-196558C8692C}"/>
              </a:ext>
            </a:extLst>
          </p:cNvPr>
          <p:cNvSpPr txBox="1"/>
          <p:nvPr/>
        </p:nvSpPr>
        <p:spPr>
          <a:xfrm>
            <a:off x="9488760" y="4589512"/>
            <a:ext cx="1597346" cy="369332"/>
          </a:xfrm>
          <a:prstGeom prst="rect">
            <a:avLst/>
          </a:prstGeom>
          <a:noFill/>
        </p:spPr>
        <p:txBody>
          <a:bodyPr wrap="square" rtlCol="0">
            <a:spAutoFit/>
          </a:bodyPr>
          <a:lstStyle/>
          <a:p>
            <a:r>
              <a:rPr lang="en-NZ" dirty="0">
                <a:solidFill>
                  <a:srgbClr val="FF0000"/>
                </a:solidFill>
              </a:rPr>
              <a:t>GWAS findings</a:t>
            </a:r>
          </a:p>
        </p:txBody>
      </p:sp>
    </p:spTree>
    <p:extLst>
      <p:ext uri="{BB962C8B-B14F-4D97-AF65-F5344CB8AC3E}">
        <p14:creationId xmlns:p14="http://schemas.microsoft.com/office/powerpoint/2010/main" val="7204412"/>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4F2F4209-C3B5-43B7-8D65-298C22313142}"/>
              </a:ext>
            </a:extLst>
          </p:cNvPr>
          <p:cNvSpPr>
            <a:spLocks noGrp="1" noChangeArrowheads="1"/>
          </p:cNvSpPr>
          <p:nvPr>
            <p:ph type="title"/>
          </p:nvPr>
        </p:nvSpPr>
        <p:spPr/>
        <p:txBody>
          <a:bodyPr>
            <a:normAutofit/>
          </a:bodyPr>
          <a:lstStyle/>
          <a:p>
            <a:pPr algn="ctr" fontAlgn="auto">
              <a:spcAft>
                <a:spcPts val="0"/>
              </a:spcAft>
              <a:defRPr/>
            </a:pPr>
            <a:r>
              <a:rPr lang="en-US" altLang="en-US" sz="5400" dirty="0">
                <a:solidFill>
                  <a:schemeClr val="accent1">
                    <a:lumMod val="75000"/>
                  </a:schemeClr>
                </a:solidFill>
              </a:rPr>
              <a:t>Why?</a:t>
            </a:r>
            <a:endParaRPr lang="en-NZ" altLang="en-US" sz="5400" dirty="0">
              <a:solidFill>
                <a:schemeClr val="accent1">
                  <a:lumMod val="75000"/>
                </a:schemeClr>
              </a:solidFill>
            </a:endParaRPr>
          </a:p>
        </p:txBody>
      </p:sp>
      <p:sp>
        <p:nvSpPr>
          <p:cNvPr id="22531" name="Text Placeholder 2"/>
          <p:cNvSpPr>
            <a:spLocks noGrp="1" noChangeArrowheads="1"/>
          </p:cNvSpPr>
          <p:nvPr>
            <p:ph type="body" sz="half" idx="1"/>
          </p:nvPr>
        </p:nvSpPr>
        <p:spPr/>
        <p:txBody>
          <a:bodyPr/>
          <a:lstStyle/>
          <a:p>
            <a:endParaRPr lang="en-NZ" altLang="en-US"/>
          </a:p>
        </p:txBody>
      </p:sp>
      <p:sp>
        <p:nvSpPr>
          <p:cNvPr id="22532" name="Content Placeholder 3"/>
          <p:cNvSpPr>
            <a:spLocks noGrp="1" noChangeArrowheads="1"/>
          </p:cNvSpPr>
          <p:nvPr>
            <p:ph sz="quarter" idx="2"/>
          </p:nvPr>
        </p:nvSpPr>
        <p:spPr>
          <a:xfrm>
            <a:off x="873125" y="966788"/>
            <a:ext cx="3198813" cy="1631950"/>
          </a:xfrm>
        </p:spPr>
        <p:txBody>
          <a:bodyPr/>
          <a:lstStyle/>
          <a:p>
            <a:endParaRPr lang="en-NZ" altLang="en-US"/>
          </a:p>
        </p:txBody>
      </p:sp>
      <p:sp>
        <p:nvSpPr>
          <p:cNvPr id="22533" name="Content Placeholder 4"/>
          <p:cNvSpPr>
            <a:spLocks noGrp="1" noChangeArrowheads="1"/>
          </p:cNvSpPr>
          <p:nvPr>
            <p:ph sz="quarter" idx="3"/>
          </p:nvPr>
        </p:nvSpPr>
        <p:spPr>
          <a:xfrm>
            <a:off x="8056563" y="752475"/>
            <a:ext cx="3976687" cy="2028825"/>
          </a:xfrm>
        </p:spPr>
        <p:txBody>
          <a:bodyPr/>
          <a:lstStyle/>
          <a:p>
            <a:endParaRPr lang="en-NZ" altLang="en-US"/>
          </a:p>
        </p:txBody>
      </p:sp>
      <p:pic>
        <p:nvPicPr>
          <p:cNvPr id="22534" name="Picture 2" descr="Image result for brain black 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1523" y="1483058"/>
            <a:ext cx="3552143" cy="3552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2125" y="226219"/>
            <a:ext cx="2784475" cy="2724150"/>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Oval 8"/>
          <p:cNvSpPr>
            <a:spLocks noChangeArrowheads="1"/>
          </p:cNvSpPr>
          <p:nvPr/>
        </p:nvSpPr>
        <p:spPr bwMode="auto">
          <a:xfrm>
            <a:off x="8997698" y="531525"/>
            <a:ext cx="2227263" cy="2227262"/>
          </a:xfrm>
          <a:prstGeom prst="ellipse">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Tx/>
              <a:buSzTx/>
              <a:buFontTx/>
              <a:buNone/>
            </a:pPr>
            <a:endParaRPr kumimoji="1" lang="en-NZ" altLang="en-US" sz="2400">
              <a:latin typeface="Arial Narrow" panose="020B0606020202030204" pitchFamily="34" charset="0"/>
            </a:endParaRPr>
          </a:p>
        </p:txBody>
      </p:sp>
      <p:cxnSp>
        <p:nvCxnSpPr>
          <p:cNvPr id="11" name="Straight Connector 10"/>
          <p:cNvCxnSpPr>
            <a:cxnSpLocks noChangeShapeType="1"/>
            <a:stCxn id="9" idx="1"/>
            <a:endCxn id="9" idx="5"/>
          </p:cNvCxnSpPr>
          <p:nvPr/>
        </p:nvCxnSpPr>
        <p:spPr bwMode="auto">
          <a:xfrm>
            <a:off x="9323873" y="857700"/>
            <a:ext cx="1574913" cy="1574912"/>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nvGrpSpPr>
          <p:cNvPr id="3" name="Group 2">
            <a:extLst>
              <a:ext uri="{FF2B5EF4-FFF2-40B4-BE49-F238E27FC236}">
                <a16:creationId xmlns:a16="http://schemas.microsoft.com/office/drawing/2014/main" id="{97C8AE15-781B-4FB1-B503-697DA6459BB3}"/>
              </a:ext>
            </a:extLst>
          </p:cNvPr>
          <p:cNvGrpSpPr/>
          <p:nvPr/>
        </p:nvGrpSpPr>
        <p:grpSpPr>
          <a:xfrm>
            <a:off x="8004175" y="3394075"/>
            <a:ext cx="3744913" cy="2546350"/>
            <a:chOff x="8004175" y="3394075"/>
            <a:chExt cx="3744913" cy="2546350"/>
          </a:xfrm>
        </p:grpSpPr>
        <p:pic>
          <p:nvPicPr>
            <p:cNvPr id="22536" name="Picture 6" descr="Image result for lab tes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4175" y="3394075"/>
              <a:ext cx="3744913"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 18"/>
            <p:cNvSpPr>
              <a:spLocks noChangeArrowheads="1"/>
            </p:cNvSpPr>
            <p:nvPr/>
          </p:nvSpPr>
          <p:spPr bwMode="auto">
            <a:xfrm>
              <a:off x="8893175" y="3556000"/>
              <a:ext cx="2227263" cy="2230438"/>
            </a:xfrm>
            <a:prstGeom prst="ellipse">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Tx/>
                <a:buSzTx/>
                <a:buFontTx/>
                <a:buNone/>
              </a:pPr>
              <a:endParaRPr kumimoji="1" lang="en-NZ" altLang="en-US" sz="2400">
                <a:latin typeface="Arial Narrow" panose="020B0606020202030204" pitchFamily="34" charset="0"/>
              </a:endParaRPr>
            </a:p>
          </p:txBody>
        </p:sp>
        <p:cxnSp>
          <p:nvCxnSpPr>
            <p:cNvPr id="20" name="Straight Connector 19"/>
            <p:cNvCxnSpPr>
              <a:cxnSpLocks noChangeShapeType="1"/>
              <a:stCxn id="19" idx="1"/>
              <a:endCxn id="19" idx="5"/>
            </p:cNvCxnSpPr>
            <p:nvPr/>
          </p:nvCxnSpPr>
          <p:spPr bwMode="auto">
            <a:xfrm>
              <a:off x="9218613" y="3883025"/>
              <a:ext cx="1576387" cy="1576388"/>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grpSp>
        <p:nvGrpSpPr>
          <p:cNvPr id="2" name="Group 1">
            <a:extLst>
              <a:ext uri="{FF2B5EF4-FFF2-40B4-BE49-F238E27FC236}">
                <a16:creationId xmlns:a16="http://schemas.microsoft.com/office/drawing/2014/main" id="{F2E39186-9AC3-4D13-BC61-4FA94AE7B274}"/>
              </a:ext>
            </a:extLst>
          </p:cNvPr>
          <p:cNvGrpSpPr/>
          <p:nvPr/>
        </p:nvGrpSpPr>
        <p:grpSpPr>
          <a:xfrm>
            <a:off x="1101933" y="3328672"/>
            <a:ext cx="2813050" cy="2729228"/>
            <a:chOff x="1101933" y="3328672"/>
            <a:chExt cx="2813050" cy="2729228"/>
          </a:xfrm>
        </p:grpSpPr>
        <p:pic>
          <p:nvPicPr>
            <p:cNvPr id="22537" name="Picture 2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01933" y="3328672"/>
              <a:ext cx="2813050" cy="272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Oval 24"/>
            <p:cNvSpPr>
              <a:spLocks noChangeArrowheads="1"/>
            </p:cNvSpPr>
            <p:nvPr/>
          </p:nvSpPr>
          <p:spPr bwMode="auto">
            <a:xfrm>
              <a:off x="1343025" y="3422650"/>
              <a:ext cx="2217738" cy="2312988"/>
            </a:xfrm>
            <a:prstGeom prst="ellipse">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Tx/>
                <a:buSzTx/>
                <a:buFontTx/>
                <a:buNone/>
              </a:pPr>
              <a:endParaRPr kumimoji="1" lang="en-NZ" altLang="en-US" sz="2400">
                <a:latin typeface="Arial Narrow" panose="020B0606020202030204" pitchFamily="34" charset="0"/>
              </a:endParaRPr>
            </a:p>
          </p:txBody>
        </p:sp>
        <p:cxnSp>
          <p:nvCxnSpPr>
            <p:cNvPr id="26" name="Straight Connector 25"/>
            <p:cNvCxnSpPr>
              <a:cxnSpLocks noChangeShapeType="1"/>
              <a:stCxn id="25" idx="1"/>
              <a:endCxn id="25" idx="5"/>
            </p:cNvCxnSpPr>
            <p:nvPr/>
          </p:nvCxnSpPr>
          <p:spPr bwMode="auto">
            <a:xfrm>
              <a:off x="1668463" y="3760788"/>
              <a:ext cx="1568450" cy="1635125"/>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grpSp>
      <p:pic>
        <p:nvPicPr>
          <p:cNvPr id="22544" name="Picture 2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2200" y="265113"/>
            <a:ext cx="281305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Oval 29"/>
          <p:cNvSpPr>
            <a:spLocks noChangeArrowheads="1"/>
          </p:cNvSpPr>
          <p:nvPr/>
        </p:nvSpPr>
        <p:spPr bwMode="auto">
          <a:xfrm>
            <a:off x="1282700" y="474663"/>
            <a:ext cx="2227263" cy="2227262"/>
          </a:xfrm>
          <a:prstGeom prst="ellipse">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Tx/>
              <a:buSzTx/>
              <a:buFontTx/>
              <a:buNone/>
            </a:pPr>
            <a:endParaRPr kumimoji="1" lang="en-NZ" altLang="en-US" sz="2400">
              <a:latin typeface="Arial Narrow" panose="020B0606020202030204" pitchFamily="34" charset="0"/>
            </a:endParaRPr>
          </a:p>
        </p:txBody>
      </p:sp>
      <p:cxnSp>
        <p:nvCxnSpPr>
          <p:cNvPr id="31" name="Straight Connector 30"/>
          <p:cNvCxnSpPr>
            <a:cxnSpLocks noChangeShapeType="1"/>
            <a:stCxn id="30" idx="1"/>
            <a:endCxn id="30" idx="5"/>
          </p:cNvCxnSpPr>
          <p:nvPr/>
        </p:nvCxnSpPr>
        <p:spPr bwMode="auto">
          <a:xfrm>
            <a:off x="1608138" y="800100"/>
            <a:ext cx="1576387" cy="1576388"/>
          </a:xfrm>
          <a:prstGeom prst="line">
            <a:avLst/>
          </a:prstGeom>
          <a:noFill/>
          <a:ln w="76200" algn="ctr">
            <a:solidFill>
              <a:srgbClr val="FF0000"/>
            </a:solidFill>
            <a:round/>
            <a:headEnd/>
            <a:tailEnd/>
          </a:ln>
          <a:extLst>
            <a:ext uri="{909E8E84-426E-40DD-AFC4-6F175D3DCCD1}">
              <a14:hiddenFill xmlns:a14="http://schemas.microsoft.com/office/drawing/2010/main">
                <a:noFill/>
              </a14:hiddenFill>
            </a:ext>
          </a:extLst>
        </p:spPr>
      </p:cxnSp>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31DA4C1B-7A1E-432F-82ED-04A31BF541A5}"/>
              </a:ext>
            </a:extLst>
          </p:cNvPr>
          <p:cNvSpPr>
            <a:spLocks noGrp="1" noChangeArrowheads="1"/>
          </p:cNvSpPr>
          <p:nvPr>
            <p:ph type="title"/>
          </p:nvPr>
        </p:nvSpPr>
        <p:spPr>
          <a:xfrm>
            <a:off x="767408" y="-142356"/>
            <a:ext cx="8971286" cy="864096"/>
          </a:xfrm>
        </p:spPr>
        <p:txBody>
          <a:bodyPr vert="horz" lIns="91440" tIns="45720" rIns="91440" bIns="45720" rtlCol="0" anchor="ctr">
            <a:noAutofit/>
          </a:bodyPr>
          <a:lstStyle/>
          <a:p>
            <a:r>
              <a:rPr lang="en-NZ" altLang="en-US" sz="4800" dirty="0">
                <a:solidFill>
                  <a:schemeClr val="accent1">
                    <a:lumMod val="75000"/>
                  </a:schemeClr>
                </a:solidFill>
              </a:rPr>
              <a:t>Summary</a:t>
            </a:r>
            <a:endParaRPr lang="en-US" altLang="en-US" sz="5400" dirty="0">
              <a:solidFill>
                <a:schemeClr val="accent1">
                  <a:lumMod val="75000"/>
                </a:schemeClr>
              </a:solidFill>
            </a:endParaRPr>
          </a:p>
        </p:txBody>
      </p:sp>
      <p:sp>
        <p:nvSpPr>
          <p:cNvPr id="76803" name="Rectangle 3">
            <a:extLst>
              <a:ext uri="{FF2B5EF4-FFF2-40B4-BE49-F238E27FC236}">
                <a16:creationId xmlns:a16="http://schemas.microsoft.com/office/drawing/2014/main" id="{7A4785EF-41BD-475A-9654-4C34226F331B}"/>
              </a:ext>
            </a:extLst>
          </p:cNvPr>
          <p:cNvSpPr>
            <a:spLocks noGrp="1" noChangeArrowheads="1"/>
          </p:cNvSpPr>
          <p:nvPr>
            <p:ph idx="1"/>
          </p:nvPr>
        </p:nvSpPr>
        <p:spPr>
          <a:xfrm>
            <a:off x="407368" y="692696"/>
            <a:ext cx="11593288" cy="3416300"/>
          </a:xfrm>
        </p:spPr>
        <p:txBody>
          <a:bodyPr rtlCol="0">
            <a:noAutofit/>
          </a:bodyPr>
          <a:lstStyle/>
          <a:p>
            <a:pPr defTabSz="457200" fontAlgn="base">
              <a:lnSpc>
                <a:spcPct val="100000"/>
              </a:lnSpc>
              <a:spcBef>
                <a:spcPts val="600"/>
              </a:spcBef>
              <a:spcAft>
                <a:spcPct val="0"/>
              </a:spcAft>
              <a:defRPr/>
            </a:pPr>
            <a:r>
              <a:rPr lang="en-NZ" altLang="en-US" dirty="0">
                <a:solidFill>
                  <a:schemeClr val="tx2"/>
                </a:solidFill>
                <a:latin typeface="Arial" panose="020B0604020202020204" pitchFamily="34" charset="0"/>
              </a:rPr>
              <a:t>GWAS data are giving insights into:</a:t>
            </a:r>
          </a:p>
          <a:p>
            <a:pPr lvl="1" defTabSz="457200" fontAlgn="base">
              <a:lnSpc>
                <a:spcPct val="100000"/>
              </a:lnSpc>
              <a:spcBef>
                <a:spcPts val="600"/>
              </a:spcBef>
              <a:spcAft>
                <a:spcPct val="0"/>
              </a:spcAft>
              <a:defRPr/>
            </a:pPr>
            <a:r>
              <a:rPr lang="en-US" altLang="en-US" dirty="0">
                <a:solidFill>
                  <a:schemeClr val="tx2"/>
                </a:solidFill>
                <a:latin typeface="Arial" panose="020B0604020202020204" pitchFamily="34" charset="0"/>
              </a:rPr>
              <a:t>G</a:t>
            </a:r>
            <a:r>
              <a:rPr lang="en-NZ" altLang="en-US" dirty="0" err="1">
                <a:solidFill>
                  <a:schemeClr val="tx2"/>
                </a:solidFill>
                <a:latin typeface="Arial" panose="020B0604020202020204" pitchFamily="34" charset="0"/>
              </a:rPr>
              <a:t>enes</a:t>
            </a:r>
            <a:r>
              <a:rPr lang="en-NZ" altLang="en-US" dirty="0">
                <a:solidFill>
                  <a:schemeClr val="tx2"/>
                </a:solidFill>
                <a:latin typeface="Arial" panose="020B0604020202020204" pitchFamily="34" charset="0"/>
              </a:rPr>
              <a:t> and pathways that may be dysregulated</a:t>
            </a:r>
          </a:p>
          <a:p>
            <a:pPr lvl="1" defTabSz="457200" fontAlgn="base">
              <a:lnSpc>
                <a:spcPct val="100000"/>
              </a:lnSpc>
              <a:spcBef>
                <a:spcPts val="600"/>
              </a:spcBef>
              <a:spcAft>
                <a:spcPct val="0"/>
              </a:spcAft>
              <a:defRPr/>
            </a:pPr>
            <a:r>
              <a:rPr lang="en-NZ" altLang="en-US" dirty="0">
                <a:solidFill>
                  <a:schemeClr val="tx2"/>
                </a:solidFill>
                <a:latin typeface="Arial" panose="020B0604020202020204" pitchFamily="34" charset="0"/>
              </a:rPr>
              <a:t>Cell types </a:t>
            </a:r>
            <a:r>
              <a:rPr lang="en-NZ" altLang="en-US">
                <a:solidFill>
                  <a:schemeClr val="tx2"/>
                </a:solidFill>
                <a:latin typeface="Arial" panose="020B0604020202020204" pitchFamily="34" charset="0"/>
              </a:rPr>
              <a:t>and tissues in </a:t>
            </a:r>
            <a:r>
              <a:rPr lang="en-NZ" altLang="en-US" dirty="0">
                <a:solidFill>
                  <a:schemeClr val="tx2"/>
                </a:solidFill>
                <a:latin typeface="Arial" panose="020B0604020202020204" pitchFamily="34" charset="0"/>
              </a:rPr>
              <a:t>which genetic risk impacts</a:t>
            </a:r>
          </a:p>
          <a:p>
            <a:pPr lvl="1" defTabSz="457200" fontAlgn="base">
              <a:lnSpc>
                <a:spcPct val="100000"/>
              </a:lnSpc>
              <a:spcBef>
                <a:spcPts val="600"/>
              </a:spcBef>
              <a:spcAft>
                <a:spcPct val="0"/>
              </a:spcAft>
              <a:defRPr/>
            </a:pPr>
            <a:r>
              <a:rPr lang="en-US" altLang="en-US" dirty="0">
                <a:solidFill>
                  <a:schemeClr val="tx2"/>
                </a:solidFill>
                <a:latin typeface="Arial" panose="020B0604020202020204" pitchFamily="34" charset="0"/>
              </a:rPr>
              <a:t>U</a:t>
            </a:r>
            <a:r>
              <a:rPr lang="en-NZ" altLang="en-US" dirty="0" err="1">
                <a:solidFill>
                  <a:schemeClr val="tx2"/>
                </a:solidFill>
                <a:latin typeface="Arial" panose="020B0604020202020204" pitchFamily="34" charset="0"/>
              </a:rPr>
              <a:t>nderlying</a:t>
            </a:r>
            <a:r>
              <a:rPr lang="en-NZ" altLang="en-US" dirty="0">
                <a:solidFill>
                  <a:schemeClr val="tx2"/>
                </a:solidFill>
                <a:latin typeface="Arial" panose="020B0604020202020204" pitchFamily="34" charset="0"/>
              </a:rPr>
              <a:t> biology and potentially druggable pathways</a:t>
            </a:r>
          </a:p>
          <a:p>
            <a:pPr lvl="1" defTabSz="457200" fontAlgn="base">
              <a:lnSpc>
                <a:spcPct val="100000"/>
              </a:lnSpc>
              <a:spcBef>
                <a:spcPts val="600"/>
              </a:spcBef>
              <a:spcAft>
                <a:spcPct val="0"/>
              </a:spcAft>
              <a:defRPr/>
            </a:pPr>
            <a:r>
              <a:rPr lang="en-NZ" altLang="en-US" dirty="0">
                <a:solidFill>
                  <a:schemeClr val="tx2"/>
                </a:solidFill>
                <a:latin typeface="Arial" panose="020B0604020202020204" pitchFamily="34" charset="0"/>
              </a:rPr>
              <a:t>Relationships within and between traits and disorders</a:t>
            </a:r>
          </a:p>
          <a:p>
            <a:pPr defTabSz="457200" fontAlgn="base">
              <a:lnSpc>
                <a:spcPct val="100000"/>
              </a:lnSpc>
              <a:spcBef>
                <a:spcPts val="600"/>
              </a:spcBef>
              <a:spcAft>
                <a:spcPct val="0"/>
              </a:spcAft>
              <a:defRPr/>
            </a:pPr>
            <a:r>
              <a:rPr lang="en-NZ" altLang="en-US" dirty="0">
                <a:solidFill>
                  <a:schemeClr val="tx2"/>
                </a:solidFill>
                <a:latin typeface="Arial" panose="020B0604020202020204" pitchFamily="34" charset="0"/>
              </a:rPr>
              <a:t>Polygenic Risk Scores:</a:t>
            </a:r>
          </a:p>
          <a:p>
            <a:pPr lvl="1" defTabSz="457200" fontAlgn="base">
              <a:lnSpc>
                <a:spcPct val="100000"/>
              </a:lnSpc>
              <a:spcBef>
                <a:spcPts val="600"/>
              </a:spcBef>
              <a:spcAft>
                <a:spcPct val="0"/>
              </a:spcAft>
              <a:defRPr/>
            </a:pPr>
            <a:r>
              <a:rPr lang="en-NZ" altLang="en-US" dirty="0">
                <a:solidFill>
                  <a:schemeClr val="tx2"/>
                </a:solidFill>
                <a:latin typeface="Arial" panose="020B0604020202020204" pitchFamily="34" charset="0"/>
              </a:rPr>
              <a:t>Being widely explored but of uncertain clinical value</a:t>
            </a:r>
            <a:endParaRPr lang="en-NZ" altLang="en-US" dirty="0">
              <a:solidFill>
                <a:srgbClr val="FF0000"/>
              </a:solidFill>
              <a:latin typeface="Arial" panose="020B0604020202020204" pitchFamily="34" charset="0"/>
            </a:endParaRPr>
          </a:p>
          <a:p>
            <a:pPr defTabSz="457200" fontAlgn="base">
              <a:lnSpc>
                <a:spcPct val="100000"/>
              </a:lnSpc>
              <a:spcBef>
                <a:spcPts val="600"/>
              </a:spcBef>
              <a:spcAft>
                <a:spcPct val="0"/>
              </a:spcAft>
              <a:defRPr/>
            </a:pPr>
            <a:r>
              <a:rPr lang="en-NZ" altLang="en-US" dirty="0">
                <a:solidFill>
                  <a:schemeClr val="tx2"/>
                </a:solidFill>
                <a:latin typeface="Arial" panose="020B0604020202020204" pitchFamily="34" charset="0"/>
              </a:rPr>
              <a:t>Rare variants (CNV and PTV) are important but they are </a:t>
            </a:r>
            <a:r>
              <a:rPr lang="en-NZ" altLang="en-US" u="sng" dirty="0">
                <a:solidFill>
                  <a:schemeClr val="tx2"/>
                </a:solidFill>
                <a:latin typeface="Arial" panose="020B0604020202020204" pitchFamily="34" charset="0"/>
              </a:rPr>
              <a:t>rare</a:t>
            </a:r>
          </a:p>
          <a:p>
            <a:pPr defTabSz="457200" fontAlgn="base">
              <a:lnSpc>
                <a:spcPct val="100000"/>
              </a:lnSpc>
              <a:spcBef>
                <a:spcPts val="600"/>
              </a:spcBef>
              <a:spcAft>
                <a:spcPct val="0"/>
              </a:spcAft>
              <a:defRPr/>
            </a:pPr>
            <a:r>
              <a:rPr lang="en-NZ" altLang="en-US" dirty="0">
                <a:solidFill>
                  <a:schemeClr val="tx2"/>
                </a:solidFill>
                <a:latin typeface="Arial" panose="020B0604020202020204" pitchFamily="34" charset="0"/>
              </a:rPr>
              <a:t>Genetic analysis is advancing understanding of mental disorders</a:t>
            </a:r>
          </a:p>
          <a:p>
            <a:pPr defTabSz="457200" fontAlgn="base">
              <a:lnSpc>
                <a:spcPct val="100000"/>
              </a:lnSpc>
              <a:spcBef>
                <a:spcPts val="600"/>
              </a:spcBef>
              <a:spcAft>
                <a:spcPct val="0"/>
              </a:spcAft>
              <a:defRPr/>
            </a:pPr>
            <a:r>
              <a:rPr lang="en-NZ" altLang="en-US" sz="2800" b="1" dirty="0">
                <a:solidFill>
                  <a:srgbClr val="FF0000"/>
                </a:solidFill>
                <a:latin typeface="Arial" panose="020B0604020202020204" pitchFamily="34" charset="0"/>
              </a:rPr>
              <a:t>All these analyses depend on good statistics &amp; bioinformatics!</a:t>
            </a:r>
          </a:p>
          <a:p>
            <a:pPr>
              <a:lnSpc>
                <a:spcPct val="100000"/>
              </a:lnSpc>
              <a:spcBef>
                <a:spcPts val="600"/>
              </a:spcBef>
              <a:defRPr/>
            </a:pPr>
            <a:endParaRPr lang="en-NZ" altLang="en-US" sz="3200" dirty="0">
              <a:solidFill>
                <a:schemeClr val="tx1">
                  <a:lumMod val="75000"/>
                  <a:lumOff val="25000"/>
                </a:schemeClr>
              </a:solidFill>
            </a:endParaRPr>
          </a:p>
        </p:txBody>
      </p:sp>
      <p:pic>
        <p:nvPicPr>
          <p:cNvPr id="131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376" y="188640"/>
            <a:ext cx="2405930" cy="1802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444631"/>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6268-8421-4D49-8676-7FD8A58306EC}"/>
              </a:ext>
            </a:extLst>
          </p:cNvPr>
          <p:cNvSpPr>
            <a:spLocks noGrp="1"/>
          </p:cNvSpPr>
          <p:nvPr>
            <p:ph type="title"/>
          </p:nvPr>
        </p:nvSpPr>
        <p:spPr>
          <a:xfrm>
            <a:off x="1343472" y="0"/>
            <a:ext cx="10515600" cy="1325563"/>
          </a:xfrm>
        </p:spPr>
        <p:txBody>
          <a:bodyPr/>
          <a:lstStyle/>
          <a:p>
            <a:r>
              <a:rPr lang="en-NZ" dirty="0"/>
              <a:t>https://www.genemappersconference.org/</a:t>
            </a:r>
          </a:p>
        </p:txBody>
      </p:sp>
      <p:pic>
        <p:nvPicPr>
          <p:cNvPr id="5" name="Content Placeholder 4">
            <a:extLst>
              <a:ext uri="{FF2B5EF4-FFF2-40B4-BE49-F238E27FC236}">
                <a16:creationId xmlns:a16="http://schemas.microsoft.com/office/drawing/2014/main" id="{18D3986C-3A93-4095-861C-E4C8BFDBADCD}"/>
              </a:ext>
            </a:extLst>
          </p:cNvPr>
          <p:cNvPicPr>
            <a:picLocks noGrp="1" noChangeAspect="1"/>
          </p:cNvPicPr>
          <p:nvPr>
            <p:ph idx="1"/>
          </p:nvPr>
        </p:nvPicPr>
        <p:blipFill>
          <a:blip r:embed="rId2"/>
          <a:stretch>
            <a:fillRect/>
          </a:stretch>
        </p:blipFill>
        <p:spPr>
          <a:xfrm>
            <a:off x="1127448" y="1124744"/>
            <a:ext cx="10515600" cy="2860593"/>
          </a:xfrm>
          <a:prstGeom prst="rect">
            <a:avLst/>
          </a:prstGeom>
        </p:spPr>
      </p:pic>
      <p:sp>
        <p:nvSpPr>
          <p:cNvPr id="3" name="TextBox 2">
            <a:extLst>
              <a:ext uri="{FF2B5EF4-FFF2-40B4-BE49-F238E27FC236}">
                <a16:creationId xmlns:a16="http://schemas.microsoft.com/office/drawing/2014/main" id="{B467D832-A029-43A8-B4C0-DDC22FFFCB6A}"/>
              </a:ext>
            </a:extLst>
          </p:cNvPr>
          <p:cNvSpPr txBox="1"/>
          <p:nvPr/>
        </p:nvSpPr>
        <p:spPr>
          <a:xfrm>
            <a:off x="1640697" y="4221088"/>
            <a:ext cx="10225136" cy="1938992"/>
          </a:xfrm>
          <a:prstGeom prst="rect">
            <a:avLst/>
          </a:prstGeom>
          <a:noFill/>
        </p:spPr>
        <p:txBody>
          <a:bodyPr wrap="square" numCol="2" rtlCol="0">
            <a:spAutoFit/>
          </a:bodyPr>
          <a:lstStyle/>
          <a:p>
            <a:pPr marL="285750" indent="-285750">
              <a:buFont typeface="Arial" panose="020B0604020202020204" pitchFamily="34" charset="0"/>
              <a:buChar char="•"/>
            </a:pPr>
            <a:r>
              <a:rPr lang="en-US" sz="2400" dirty="0"/>
              <a:t>Complex traits and diseases</a:t>
            </a:r>
          </a:p>
          <a:p>
            <a:pPr marL="285750" indent="-285750">
              <a:buFont typeface="Arial" panose="020B0604020202020204" pitchFamily="34" charset="0"/>
              <a:buChar char="•"/>
            </a:pPr>
            <a:r>
              <a:rPr lang="en-US" sz="2400" dirty="0"/>
              <a:t>Family studies and rare disease</a:t>
            </a:r>
          </a:p>
          <a:p>
            <a:pPr marL="285750" indent="-285750">
              <a:buFont typeface="Arial" panose="020B0604020202020204" pitchFamily="34" charset="0"/>
              <a:buChar char="•"/>
            </a:pPr>
            <a:r>
              <a:rPr lang="en-US" sz="2400" dirty="0"/>
              <a:t>Clinical translation of genomics</a:t>
            </a:r>
          </a:p>
          <a:p>
            <a:pPr marL="285750" indent="-285750">
              <a:buFont typeface="Arial" panose="020B0604020202020204" pitchFamily="34" charset="0"/>
              <a:buChar char="•"/>
            </a:pPr>
            <a:r>
              <a:rPr lang="en-US" sz="2400" dirty="0"/>
              <a:t>Genomics and indigenous populations</a:t>
            </a:r>
          </a:p>
          <a:p>
            <a:pPr marL="285750" indent="-285750">
              <a:buFont typeface="Arial" panose="020B0604020202020204" pitchFamily="34" charset="0"/>
              <a:buChar char="•"/>
            </a:pPr>
            <a:r>
              <a:rPr lang="en-US" sz="2400" dirty="0"/>
              <a:t>Functional genomics and multi-omics</a:t>
            </a:r>
          </a:p>
          <a:p>
            <a:pPr marL="285750" indent="-285750">
              <a:buFont typeface="Arial" panose="020B0604020202020204" pitchFamily="34" charset="0"/>
              <a:buChar char="•"/>
            </a:pPr>
            <a:r>
              <a:rPr lang="en-US" sz="2400" dirty="0"/>
              <a:t>Computational methods and new technologies</a:t>
            </a:r>
          </a:p>
          <a:p>
            <a:pPr marL="285750" indent="-285750">
              <a:buFont typeface="Arial" panose="020B0604020202020204" pitchFamily="34" charset="0"/>
              <a:buChar char="•"/>
            </a:pPr>
            <a:r>
              <a:rPr lang="en-US" sz="2400" dirty="0"/>
              <a:t>Biobanks and big data </a:t>
            </a:r>
            <a:endParaRPr lang="en-NZ" sz="2400" dirty="0"/>
          </a:p>
        </p:txBody>
      </p:sp>
    </p:spTree>
    <p:extLst>
      <p:ext uri="{BB962C8B-B14F-4D97-AF65-F5344CB8AC3E}">
        <p14:creationId xmlns:p14="http://schemas.microsoft.com/office/powerpoint/2010/main" val="3150326467"/>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949C-641F-49AF-8174-C0A1F465AE93}"/>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6543950F-AD75-4C6A-9B0A-7AA6A53DE00F}"/>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91495833"/>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535EC307-C40A-4DF5-8909-99DA6FC15C15}"/>
              </a:ext>
            </a:extLst>
          </p:cNvPr>
          <p:cNvSpPr>
            <a:spLocks noGrp="1" noChangeArrowheads="1"/>
          </p:cNvSpPr>
          <p:nvPr>
            <p:ph type="title"/>
          </p:nvPr>
        </p:nvSpPr>
        <p:spPr>
          <a:xfrm>
            <a:off x="335360" y="166053"/>
            <a:ext cx="9720262" cy="900113"/>
          </a:xfrm>
        </p:spPr>
        <p:txBody>
          <a:bodyPr>
            <a:normAutofit/>
          </a:bodyPr>
          <a:lstStyle/>
          <a:p>
            <a:pPr fontAlgn="auto">
              <a:spcAft>
                <a:spcPts val="0"/>
              </a:spcAft>
              <a:defRPr/>
            </a:pPr>
            <a:r>
              <a:rPr lang="en-NZ" altLang="en-US" sz="4800" dirty="0">
                <a:solidFill>
                  <a:schemeClr val="accent1">
                    <a:lumMod val="75000"/>
                  </a:schemeClr>
                </a:solidFill>
              </a:rPr>
              <a:t>Anorexia nervosa GWAS (ANGI)</a:t>
            </a:r>
          </a:p>
        </p:txBody>
      </p:sp>
      <p:sp>
        <p:nvSpPr>
          <p:cNvPr id="74755" name="Content Placeholder 2"/>
          <p:cNvSpPr>
            <a:spLocks noGrp="1" noChangeArrowheads="1"/>
          </p:cNvSpPr>
          <p:nvPr>
            <p:ph idx="1"/>
          </p:nvPr>
        </p:nvSpPr>
        <p:spPr/>
        <p:txBody>
          <a:bodyPr/>
          <a:lstStyle/>
          <a:p>
            <a:endParaRPr lang="en-NZ" altLang="en-US"/>
          </a:p>
        </p:txBody>
      </p:sp>
      <p:sp>
        <p:nvSpPr>
          <p:cNvPr id="74757" name="TextBox 1"/>
          <p:cNvSpPr txBox="1">
            <a:spLocks noChangeArrowheads="1"/>
          </p:cNvSpPr>
          <p:nvPr/>
        </p:nvSpPr>
        <p:spPr bwMode="auto">
          <a:xfrm>
            <a:off x="7896200" y="166053"/>
            <a:ext cx="3024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lvl="1" eaLnBrk="1" hangingPunct="1"/>
            <a:r>
              <a:rPr lang="en-US" altLang="en-US" sz="2400" dirty="0">
                <a:solidFill>
                  <a:srgbClr val="FF0000"/>
                </a:solidFill>
              </a:rPr>
              <a:t>~17K cases </a:t>
            </a:r>
          </a:p>
          <a:p>
            <a:pPr lvl="1" eaLnBrk="1" hangingPunct="1"/>
            <a:r>
              <a:rPr lang="en-US" altLang="en-US" sz="2400" dirty="0">
                <a:solidFill>
                  <a:srgbClr val="FF0000"/>
                </a:solidFill>
              </a:rPr>
              <a:t>~50K controls</a:t>
            </a:r>
            <a:endParaRPr lang="en-NZ" altLang="en-US" sz="2400" dirty="0">
              <a:solidFill>
                <a:srgbClr val="FF0000"/>
              </a:solidFill>
            </a:endParaRPr>
          </a:p>
          <a:p>
            <a:pPr eaLnBrk="1" hangingPunct="1"/>
            <a:endParaRPr lang="en-NZ" altLang="en-US" sz="2400" dirty="0">
              <a:solidFill>
                <a:srgbClr val="FF0000"/>
              </a:solidFill>
            </a:endParaRPr>
          </a:p>
        </p:txBody>
      </p:sp>
      <p:pic>
        <p:nvPicPr>
          <p:cNvPr id="747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8650" y="115888"/>
            <a:ext cx="1252538" cy="302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ACEFDFD-640E-42B4-BF11-2219705490B3}"/>
              </a:ext>
            </a:extLst>
          </p:cNvPr>
          <p:cNvSpPr txBox="1"/>
          <p:nvPr/>
        </p:nvSpPr>
        <p:spPr>
          <a:xfrm>
            <a:off x="10531476" y="5719822"/>
            <a:ext cx="1509712" cy="646331"/>
          </a:xfrm>
          <a:prstGeom prst="rect">
            <a:avLst/>
          </a:prstGeom>
          <a:noFill/>
        </p:spPr>
        <p:txBody>
          <a:bodyPr wrap="square" rtlCol="0">
            <a:spAutoFit/>
          </a:bodyPr>
          <a:lstStyle/>
          <a:p>
            <a:r>
              <a:rPr lang="en-NZ" dirty="0">
                <a:solidFill>
                  <a:schemeClr val="accent1">
                    <a:lumMod val="75000"/>
                  </a:schemeClr>
                </a:solidFill>
              </a:rPr>
              <a:t>Watson et al. 2019</a:t>
            </a:r>
          </a:p>
        </p:txBody>
      </p:sp>
      <p:pic>
        <p:nvPicPr>
          <p:cNvPr id="3" name="Picture 2">
            <a:extLst>
              <a:ext uri="{FF2B5EF4-FFF2-40B4-BE49-F238E27FC236}">
                <a16:creationId xmlns:a16="http://schemas.microsoft.com/office/drawing/2014/main" id="{51A67601-9646-4FFB-A49C-7F39F0CB1972}"/>
              </a:ext>
            </a:extLst>
          </p:cNvPr>
          <p:cNvPicPr>
            <a:picLocks noChangeAspect="1"/>
          </p:cNvPicPr>
          <p:nvPr/>
        </p:nvPicPr>
        <p:blipFill>
          <a:blip r:embed="rId4"/>
          <a:stretch>
            <a:fillRect/>
          </a:stretch>
        </p:blipFill>
        <p:spPr>
          <a:xfrm>
            <a:off x="695400" y="1108353"/>
            <a:ext cx="9577064" cy="5257800"/>
          </a:xfrm>
          <a:prstGeom prst="rect">
            <a:avLst/>
          </a:prstGeom>
        </p:spPr>
      </p:pic>
      <p:grpSp>
        <p:nvGrpSpPr>
          <p:cNvPr id="6" name="Group 5">
            <a:extLst>
              <a:ext uri="{FF2B5EF4-FFF2-40B4-BE49-F238E27FC236}">
                <a16:creationId xmlns:a16="http://schemas.microsoft.com/office/drawing/2014/main" id="{16B8925C-5E58-487F-83B6-E2EC6C01A836}"/>
              </a:ext>
            </a:extLst>
          </p:cNvPr>
          <p:cNvGrpSpPr/>
          <p:nvPr/>
        </p:nvGrpSpPr>
        <p:grpSpPr>
          <a:xfrm>
            <a:off x="7502013" y="1108353"/>
            <a:ext cx="4523828" cy="2684319"/>
            <a:chOff x="7346158" y="1191594"/>
            <a:chExt cx="4523828" cy="2684319"/>
          </a:xfrm>
        </p:grpSpPr>
        <p:pic>
          <p:nvPicPr>
            <p:cNvPr id="4" name="Picture 3">
              <a:extLst>
                <a:ext uri="{FF2B5EF4-FFF2-40B4-BE49-F238E27FC236}">
                  <a16:creationId xmlns:a16="http://schemas.microsoft.com/office/drawing/2014/main" id="{69D70EA7-E6FB-4EBE-A49B-E6F2E23FF60E}"/>
                </a:ext>
              </a:extLst>
            </p:cNvPr>
            <p:cNvPicPr>
              <a:picLocks noChangeAspect="1"/>
            </p:cNvPicPr>
            <p:nvPr/>
          </p:nvPicPr>
          <p:blipFill>
            <a:blip r:embed="rId5"/>
            <a:stretch>
              <a:fillRect/>
            </a:stretch>
          </p:blipFill>
          <p:spPr>
            <a:xfrm>
              <a:off x="7346158" y="1191594"/>
              <a:ext cx="4523828" cy="2224897"/>
            </a:xfrm>
            <a:prstGeom prst="rect">
              <a:avLst/>
            </a:prstGeom>
            <a:ln w="22225">
              <a:solidFill>
                <a:schemeClr val="accent1"/>
              </a:solidFill>
              <a:prstDash val="sysDash"/>
            </a:ln>
          </p:spPr>
        </p:pic>
        <p:sp>
          <p:nvSpPr>
            <p:cNvPr id="5" name="Arrow: Bent-Up 4">
              <a:extLst>
                <a:ext uri="{FF2B5EF4-FFF2-40B4-BE49-F238E27FC236}">
                  <a16:creationId xmlns:a16="http://schemas.microsoft.com/office/drawing/2014/main" id="{25C508EB-F251-4376-A13A-909715529919}"/>
                </a:ext>
              </a:extLst>
            </p:cNvPr>
            <p:cNvSpPr/>
            <p:nvPr/>
          </p:nvSpPr>
          <p:spPr>
            <a:xfrm>
              <a:off x="7346158" y="3512241"/>
              <a:ext cx="2134218" cy="363672"/>
            </a:xfrm>
            <a:prstGeom prst="bentUpArrow">
              <a:avLst>
                <a:gd name="adj1" fmla="val 33681"/>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Tree>
    <p:extLst>
      <p:ext uri="{BB962C8B-B14F-4D97-AF65-F5344CB8AC3E}">
        <p14:creationId xmlns:p14="http://schemas.microsoft.com/office/powerpoint/2010/main" val="124525741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AA82-7AFC-4DED-9B30-4AD75E84F514}"/>
              </a:ext>
            </a:extLst>
          </p:cNvPr>
          <p:cNvSpPr>
            <a:spLocks noGrp="1"/>
          </p:cNvSpPr>
          <p:nvPr>
            <p:ph type="title"/>
          </p:nvPr>
        </p:nvSpPr>
        <p:spPr>
          <a:xfrm>
            <a:off x="623392" y="-30352"/>
            <a:ext cx="11228917" cy="1241425"/>
          </a:xfrm>
        </p:spPr>
        <p:txBody>
          <a:bodyPr>
            <a:normAutofit/>
          </a:bodyPr>
          <a:lstStyle/>
          <a:p>
            <a:r>
              <a:rPr lang="en-NZ" sz="5400" dirty="0">
                <a:solidFill>
                  <a:schemeClr val="accent1">
                    <a:lumMod val="75000"/>
                  </a:schemeClr>
                </a:solidFill>
              </a:rPr>
              <a:t>Psychiatric diagnoses</a:t>
            </a:r>
          </a:p>
        </p:txBody>
      </p:sp>
      <p:sp>
        <p:nvSpPr>
          <p:cNvPr id="3" name="Text Placeholder 2">
            <a:extLst>
              <a:ext uri="{FF2B5EF4-FFF2-40B4-BE49-F238E27FC236}">
                <a16:creationId xmlns:a16="http://schemas.microsoft.com/office/drawing/2014/main" id="{16E01A52-087D-41F3-849D-6C595EF5819B}"/>
              </a:ext>
            </a:extLst>
          </p:cNvPr>
          <p:cNvSpPr>
            <a:spLocks noGrp="1"/>
          </p:cNvSpPr>
          <p:nvPr>
            <p:ph type="body" sz="half" idx="1"/>
          </p:nvPr>
        </p:nvSpPr>
        <p:spPr>
          <a:xfrm>
            <a:off x="1388579" y="5330444"/>
            <a:ext cx="5436836" cy="1241425"/>
          </a:xfrm>
        </p:spPr>
        <p:txBody>
          <a:bodyPr>
            <a:normAutofit/>
          </a:bodyPr>
          <a:lstStyle/>
          <a:p>
            <a:pPr marL="0" indent="0">
              <a:buNone/>
            </a:pPr>
            <a:r>
              <a:rPr lang="en-NZ" sz="2400" i="1" dirty="0"/>
              <a:t> Image credit: Dave Cutler (artist).</a:t>
            </a:r>
            <a:endParaRPr lang="en-NZ" sz="2400" dirty="0"/>
          </a:p>
        </p:txBody>
      </p:sp>
      <p:sp>
        <p:nvSpPr>
          <p:cNvPr id="4" name="Content Placeholder 3">
            <a:extLst>
              <a:ext uri="{FF2B5EF4-FFF2-40B4-BE49-F238E27FC236}">
                <a16:creationId xmlns:a16="http://schemas.microsoft.com/office/drawing/2014/main" id="{C899F076-A60A-4598-8262-2A94F7AC37D4}"/>
              </a:ext>
            </a:extLst>
          </p:cNvPr>
          <p:cNvSpPr>
            <a:spLocks noGrp="1"/>
          </p:cNvSpPr>
          <p:nvPr>
            <p:ph sz="quarter" idx="2"/>
          </p:nvPr>
        </p:nvSpPr>
        <p:spPr/>
        <p:txBody>
          <a:bodyPr/>
          <a:lstStyle/>
          <a:p>
            <a:endParaRPr lang="en-NZ"/>
          </a:p>
        </p:txBody>
      </p:sp>
      <p:sp>
        <p:nvSpPr>
          <p:cNvPr id="5" name="Content Placeholder 4">
            <a:extLst>
              <a:ext uri="{FF2B5EF4-FFF2-40B4-BE49-F238E27FC236}">
                <a16:creationId xmlns:a16="http://schemas.microsoft.com/office/drawing/2014/main" id="{EE9BA354-A4F7-4757-8A87-108F4930DC14}"/>
              </a:ext>
            </a:extLst>
          </p:cNvPr>
          <p:cNvSpPr>
            <a:spLocks noGrp="1"/>
          </p:cNvSpPr>
          <p:nvPr>
            <p:ph sz="quarter" idx="3"/>
          </p:nvPr>
        </p:nvSpPr>
        <p:spPr/>
        <p:txBody>
          <a:bodyPr/>
          <a:lstStyle/>
          <a:p>
            <a:endParaRPr lang="en-NZ"/>
          </a:p>
        </p:txBody>
      </p:sp>
      <p:pic>
        <p:nvPicPr>
          <p:cNvPr id="1026" name="Picture 2" descr="https://www.pnas.org/cms/10.1073/pnas.2316297120/asset/0a69fbeb-33cd-41df-88f6-de59f51c88b1/assets/images/large/pnas.2316297120unfig01.jpg">
            <a:extLst>
              <a:ext uri="{FF2B5EF4-FFF2-40B4-BE49-F238E27FC236}">
                <a16:creationId xmlns:a16="http://schemas.microsoft.com/office/drawing/2014/main" id="{C14DF7E1-0F2A-4556-B094-03B01A4233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669" y="1194615"/>
            <a:ext cx="5810746" cy="40273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8B4EFB7-5D50-4694-B057-34A56B90BD78}"/>
              </a:ext>
            </a:extLst>
          </p:cNvPr>
          <p:cNvPicPr>
            <a:picLocks noChangeAspect="1" noChangeArrowheads="1"/>
          </p:cNvPicPr>
          <p:nvPr/>
        </p:nvPicPr>
        <p:blipFill>
          <a:blip r:embed="rId4"/>
          <a:srcRect/>
          <a:stretch>
            <a:fillRect/>
          </a:stretch>
        </p:blipFill>
        <p:spPr bwMode="auto">
          <a:xfrm>
            <a:off x="7309612" y="793806"/>
            <a:ext cx="3867719" cy="5270388"/>
          </a:xfrm>
          <a:prstGeom prst="rect">
            <a:avLst/>
          </a:prstGeom>
          <a:noFill/>
          <a:ln w="9525">
            <a:noFill/>
            <a:miter lim="800000"/>
            <a:headEnd/>
            <a:tailEnd/>
          </a:ln>
          <a:effectLst>
            <a:outerShdw blurRad="152400" dist="38100" dir="5400000" algn="t" rotWithShape="0">
              <a:prstClr val="black">
                <a:alpha val="40000"/>
              </a:prstClr>
            </a:outerShdw>
          </a:effectLst>
        </p:spPr>
      </p:pic>
    </p:spTree>
    <p:extLst>
      <p:ext uri="{BB962C8B-B14F-4D97-AF65-F5344CB8AC3E}">
        <p14:creationId xmlns:p14="http://schemas.microsoft.com/office/powerpoint/2010/main" val="1451630869"/>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E98D-1F80-4CF7-ADE5-4B4776BE21F8}"/>
              </a:ext>
            </a:extLst>
          </p:cNvPr>
          <p:cNvSpPr>
            <a:spLocks noGrp="1"/>
          </p:cNvSpPr>
          <p:nvPr>
            <p:ph type="title"/>
          </p:nvPr>
        </p:nvSpPr>
        <p:spPr>
          <a:xfrm>
            <a:off x="730796" y="86360"/>
            <a:ext cx="10730408" cy="682625"/>
          </a:xfrm>
        </p:spPr>
        <p:txBody>
          <a:bodyPr>
            <a:noAutofit/>
          </a:bodyPr>
          <a:lstStyle/>
          <a:p>
            <a:pPr fontAlgn="auto">
              <a:spcAft>
                <a:spcPts val="0"/>
              </a:spcAft>
              <a:defRPr/>
            </a:pPr>
            <a:r>
              <a:rPr lang="en-NZ" sz="4800" dirty="0">
                <a:solidFill>
                  <a:schemeClr val="accent1">
                    <a:lumMod val="75000"/>
                  </a:schemeClr>
                </a:solidFill>
              </a:rPr>
              <a:t>Schizophrenia and genetic risks in families</a:t>
            </a:r>
          </a:p>
        </p:txBody>
      </p:sp>
      <p:pic>
        <p:nvPicPr>
          <p:cNvPr id="31748" name="Picture 2" descr="Image result for heritability mental disord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943" y="768985"/>
            <a:ext cx="10044113" cy="572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C001F66-EBB4-47A3-9EDD-9A66F82C3F50}"/>
              </a:ext>
            </a:extLst>
          </p:cNvPr>
          <p:cNvSpPr txBox="1"/>
          <p:nvPr/>
        </p:nvSpPr>
        <p:spPr>
          <a:xfrm>
            <a:off x="2279576" y="6337946"/>
            <a:ext cx="7598490" cy="369332"/>
          </a:xfrm>
          <a:prstGeom prst="rect">
            <a:avLst/>
          </a:prstGeom>
          <a:noFill/>
        </p:spPr>
        <p:txBody>
          <a:bodyPr wrap="none" rtlCol="0">
            <a:spAutoFit/>
          </a:bodyPr>
          <a:lstStyle/>
          <a:p>
            <a:r>
              <a:rPr lang="en-NZ" dirty="0">
                <a:solidFill>
                  <a:schemeClr val="accent1">
                    <a:lumMod val="75000"/>
                  </a:schemeClr>
                </a:solidFill>
              </a:rPr>
              <a:t>https://cnx.org/contents/fXTlbMdQ@3/Perspectives-on-Psychological-Disorders</a:t>
            </a:r>
          </a:p>
        </p:txBody>
      </p:sp>
    </p:spTree>
    <p:extLst>
      <p:ext uri="{BB962C8B-B14F-4D97-AF65-F5344CB8AC3E}">
        <p14:creationId xmlns:p14="http://schemas.microsoft.com/office/powerpoint/2010/main" val="1185799650"/>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225" y="115888"/>
            <a:ext cx="9688513" cy="674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976539" y="849103"/>
            <a:ext cx="5821345" cy="2800767"/>
          </a:xfrm>
          <a:prstGeom prst="rect">
            <a:avLst/>
          </a:prstGeom>
          <a:solidFill>
            <a:schemeClr val="accent1">
              <a:lumMod val="60000"/>
              <a:lumOff val="40000"/>
            </a:schemeClr>
          </a:solidFill>
          <a:ln w="9525">
            <a:solidFill>
              <a:schemeClr val="accent1"/>
            </a:solidFill>
            <a:miter lim="800000"/>
            <a:headEnd/>
            <a:tailEnd/>
          </a:ln>
        </p:spPr>
        <p:txBody>
          <a:bodyPr wrap="square">
            <a:spAutoFit/>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Tx/>
              <a:buSzTx/>
              <a:buFontTx/>
              <a:buNone/>
            </a:pPr>
            <a:r>
              <a:rPr kumimoji="1" lang="en-NZ" altLang="en-US" sz="4400" dirty="0">
                <a:solidFill>
                  <a:srgbClr val="FF0000"/>
                </a:solidFill>
                <a:latin typeface="Arial Narrow" panose="020B0606020202030204" pitchFamily="34" charset="0"/>
              </a:rPr>
              <a:t>“The PGC is the largest consortium and the largest biological experiment in the history of psychiatry”</a:t>
            </a:r>
          </a:p>
        </p:txBody>
      </p:sp>
      <p:pic>
        <p:nvPicPr>
          <p:cNvPr id="5222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70987" y="1091374"/>
            <a:ext cx="2166938" cy="3373438"/>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67589"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27125" y="4608513"/>
            <a:ext cx="9217025"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11192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46727" y="449312"/>
            <a:ext cx="7225480" cy="6058903"/>
          </a:xfrm>
          <a:prstGeom prst="rect">
            <a:avLst/>
          </a:prstGeom>
        </p:spPr>
      </p:pic>
      <p:sp>
        <p:nvSpPr>
          <p:cNvPr id="78850" name="Title 1">
            <a:extLst>
              <a:ext uri="{FF2B5EF4-FFF2-40B4-BE49-F238E27FC236}">
                <a16:creationId xmlns:a16="http://schemas.microsoft.com/office/drawing/2014/main" id="{65AB90A3-C38D-4125-9A64-1AD7AF38CE68}"/>
              </a:ext>
            </a:extLst>
          </p:cNvPr>
          <p:cNvSpPr>
            <a:spLocks noGrp="1" noChangeArrowheads="1"/>
          </p:cNvSpPr>
          <p:nvPr>
            <p:ph type="title"/>
          </p:nvPr>
        </p:nvSpPr>
        <p:spPr>
          <a:xfrm>
            <a:off x="1074341" y="-171400"/>
            <a:ext cx="10134203" cy="1241425"/>
          </a:xfrm>
        </p:spPr>
        <p:txBody>
          <a:bodyPr>
            <a:noAutofit/>
          </a:bodyPr>
          <a:lstStyle/>
          <a:p>
            <a:pPr fontAlgn="auto">
              <a:spcAft>
                <a:spcPts val="0"/>
              </a:spcAft>
              <a:defRPr/>
            </a:pPr>
            <a:r>
              <a:rPr lang="en-US" altLang="en-US" sz="4800" dirty="0">
                <a:solidFill>
                  <a:schemeClr val="accent1">
                    <a:lumMod val="75000"/>
                  </a:schemeClr>
                </a:solidFill>
              </a:rPr>
              <a:t>Genetic</a:t>
            </a:r>
            <a:r>
              <a:rPr lang="en-US" altLang="en-US" sz="5400" dirty="0">
                <a:solidFill>
                  <a:schemeClr val="accent1">
                    <a:lumMod val="75000"/>
                  </a:schemeClr>
                </a:solidFill>
              </a:rPr>
              <a:t> correlations across traits</a:t>
            </a:r>
            <a:endParaRPr lang="en-NZ" altLang="en-US" sz="5400" dirty="0">
              <a:solidFill>
                <a:schemeClr val="accent1">
                  <a:lumMod val="75000"/>
                </a:schemeClr>
              </a:solidFill>
            </a:endParaRPr>
          </a:p>
        </p:txBody>
      </p:sp>
      <p:pic>
        <p:nvPicPr>
          <p:cNvPr id="1026" name="Picture 2" descr="Image result for psychiatric diagnos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427" y="1412776"/>
            <a:ext cx="4512688" cy="3607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00451"/>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758A-5BDD-43F6-B60E-C2EB22AF0B65}"/>
              </a:ext>
            </a:extLst>
          </p:cNvPr>
          <p:cNvSpPr>
            <a:spLocks noGrp="1"/>
          </p:cNvSpPr>
          <p:nvPr>
            <p:ph type="title"/>
          </p:nvPr>
        </p:nvSpPr>
        <p:spPr>
          <a:xfrm>
            <a:off x="666261" y="-211745"/>
            <a:ext cx="11883752" cy="1325563"/>
          </a:xfrm>
        </p:spPr>
        <p:txBody>
          <a:bodyPr/>
          <a:lstStyle/>
          <a:p>
            <a:r>
              <a:rPr lang="en-NZ" dirty="0">
                <a:solidFill>
                  <a:schemeClr val="accent1">
                    <a:lumMod val="75000"/>
                  </a:schemeClr>
                </a:solidFill>
              </a:rPr>
              <a:t>Rare structural genetic variants and psychiatry</a:t>
            </a:r>
          </a:p>
        </p:txBody>
      </p:sp>
      <p:sp>
        <p:nvSpPr>
          <p:cNvPr id="3" name="Content Placeholder 2">
            <a:extLst>
              <a:ext uri="{FF2B5EF4-FFF2-40B4-BE49-F238E27FC236}">
                <a16:creationId xmlns:a16="http://schemas.microsoft.com/office/drawing/2014/main" id="{87F645ED-A209-4300-B3B5-C19030E4A6F1}"/>
              </a:ext>
            </a:extLst>
          </p:cNvPr>
          <p:cNvSpPr>
            <a:spLocks noGrp="1"/>
          </p:cNvSpPr>
          <p:nvPr>
            <p:ph idx="1"/>
          </p:nvPr>
        </p:nvSpPr>
        <p:spPr>
          <a:xfrm>
            <a:off x="666261" y="908720"/>
            <a:ext cx="10515600" cy="4351338"/>
          </a:xfrm>
        </p:spPr>
        <p:txBody>
          <a:bodyPr>
            <a:normAutofit/>
          </a:bodyPr>
          <a:lstStyle/>
          <a:p>
            <a:r>
              <a:rPr lang="en-NZ" dirty="0"/>
              <a:t>Chromosomal microarrays (aka array CGH) + genotyping arrays </a:t>
            </a:r>
          </a:p>
          <a:p>
            <a:r>
              <a:rPr lang="en-NZ" dirty="0"/>
              <a:t>Quite a few rare syndromes due to structural genome variants (CNV)</a:t>
            </a:r>
          </a:p>
          <a:p>
            <a:r>
              <a:rPr lang="en-NZ" dirty="0"/>
              <a:t>Associated with schizophrenia:</a:t>
            </a:r>
          </a:p>
          <a:p>
            <a:pPr lvl="1"/>
            <a:r>
              <a:rPr lang="en-NZ" dirty="0"/>
              <a:t>1q21.1</a:t>
            </a:r>
          </a:p>
          <a:p>
            <a:pPr lvl="1"/>
            <a:r>
              <a:rPr lang="en-NZ" dirty="0"/>
              <a:t>2p16.3</a:t>
            </a:r>
          </a:p>
          <a:p>
            <a:pPr lvl="1"/>
            <a:r>
              <a:rPr lang="en-NZ" dirty="0"/>
              <a:t>3q29</a:t>
            </a:r>
          </a:p>
          <a:p>
            <a:pPr lvl="1"/>
            <a:r>
              <a:rPr lang="en-NZ" dirty="0"/>
              <a:t>15q11.2 (PWS)</a:t>
            </a:r>
          </a:p>
          <a:p>
            <a:pPr lvl="1"/>
            <a:r>
              <a:rPr lang="en-NZ" dirty="0"/>
              <a:t>5q13.3</a:t>
            </a:r>
          </a:p>
          <a:p>
            <a:pPr lvl="1"/>
            <a:r>
              <a:rPr lang="en-NZ" dirty="0"/>
              <a:t>16p13.1</a:t>
            </a:r>
          </a:p>
          <a:p>
            <a:pPr lvl="1"/>
            <a:r>
              <a:rPr lang="en-NZ" dirty="0"/>
              <a:t>22q11.2</a:t>
            </a:r>
          </a:p>
          <a:p>
            <a:endParaRPr lang="en-NZ" dirty="0"/>
          </a:p>
        </p:txBody>
      </p:sp>
      <p:pic>
        <p:nvPicPr>
          <p:cNvPr id="1026" name="Picture 2">
            <a:extLst>
              <a:ext uri="{FF2B5EF4-FFF2-40B4-BE49-F238E27FC236}">
                <a16:creationId xmlns:a16="http://schemas.microsoft.com/office/drawing/2014/main" id="{7F98E5A5-49D3-4E35-8A67-581E8344B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144500"/>
            <a:ext cx="3919169" cy="2804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9D2A05-C63C-4C37-9D83-0E9AA701E50D}"/>
              </a:ext>
            </a:extLst>
          </p:cNvPr>
          <p:cNvSpPr txBox="1"/>
          <p:nvPr/>
        </p:nvSpPr>
        <p:spPr>
          <a:xfrm>
            <a:off x="6384032" y="4995234"/>
            <a:ext cx="4248472" cy="338554"/>
          </a:xfrm>
          <a:prstGeom prst="rect">
            <a:avLst/>
          </a:prstGeom>
          <a:noFill/>
        </p:spPr>
        <p:txBody>
          <a:bodyPr wrap="square" rtlCol="0">
            <a:spAutoFit/>
          </a:bodyPr>
          <a:lstStyle/>
          <a:p>
            <a:r>
              <a:rPr lang="en-NZ" sz="1600" dirty="0">
                <a:solidFill>
                  <a:schemeClr val="accent1">
                    <a:lumMod val="75000"/>
                  </a:schemeClr>
                </a:solidFill>
              </a:rPr>
              <a:t>Image from 10.3390/pathogens5010014</a:t>
            </a:r>
          </a:p>
        </p:txBody>
      </p:sp>
      <p:pic>
        <p:nvPicPr>
          <p:cNvPr id="6" name="Picture 3">
            <a:extLst>
              <a:ext uri="{FF2B5EF4-FFF2-40B4-BE49-F238E27FC236}">
                <a16:creationId xmlns:a16="http://schemas.microsoft.com/office/drawing/2014/main" id="{8CE56FF1-ED9C-4FFD-A9ED-68C42141AC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07311" y="1844824"/>
            <a:ext cx="1257896" cy="3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91CFF66-E8C3-4CA9-8E4C-C806FB03E1C7}"/>
              </a:ext>
            </a:extLst>
          </p:cNvPr>
          <p:cNvSpPr txBox="1"/>
          <p:nvPr/>
        </p:nvSpPr>
        <p:spPr>
          <a:xfrm>
            <a:off x="6939459" y="5370155"/>
            <a:ext cx="2232248" cy="646331"/>
          </a:xfrm>
          <a:prstGeom prst="rect">
            <a:avLst/>
          </a:prstGeom>
          <a:noFill/>
        </p:spPr>
        <p:txBody>
          <a:bodyPr wrap="square" rtlCol="0">
            <a:spAutoFit/>
          </a:bodyPr>
          <a:lstStyle/>
          <a:p>
            <a:r>
              <a:rPr lang="en-NZ" dirty="0"/>
              <a:t>Costly, low throughput				</a:t>
            </a:r>
          </a:p>
        </p:txBody>
      </p:sp>
      <p:sp>
        <p:nvSpPr>
          <p:cNvPr id="9" name="TextBox 8">
            <a:extLst>
              <a:ext uri="{FF2B5EF4-FFF2-40B4-BE49-F238E27FC236}">
                <a16:creationId xmlns:a16="http://schemas.microsoft.com/office/drawing/2014/main" id="{7F3CB83E-A728-4D01-8C33-00C4C9555C14}"/>
              </a:ext>
            </a:extLst>
          </p:cNvPr>
          <p:cNvSpPr txBox="1"/>
          <p:nvPr/>
        </p:nvSpPr>
        <p:spPr>
          <a:xfrm>
            <a:off x="10507311" y="4991941"/>
            <a:ext cx="1728192" cy="646331"/>
          </a:xfrm>
          <a:prstGeom prst="rect">
            <a:avLst/>
          </a:prstGeom>
          <a:noFill/>
        </p:spPr>
        <p:txBody>
          <a:bodyPr wrap="square">
            <a:spAutoFit/>
          </a:bodyPr>
          <a:lstStyle/>
          <a:p>
            <a:r>
              <a:rPr lang="en-NZ" dirty="0"/>
              <a:t>Cheap, high throughput</a:t>
            </a:r>
          </a:p>
        </p:txBody>
      </p:sp>
    </p:spTree>
    <p:extLst>
      <p:ext uri="{BB962C8B-B14F-4D97-AF65-F5344CB8AC3E}">
        <p14:creationId xmlns:p14="http://schemas.microsoft.com/office/powerpoint/2010/main" val="3407847577"/>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29E840B1-C4E7-42A7-BA1E-97637CA55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920" y="1495531"/>
            <a:ext cx="6636736" cy="4508338"/>
          </a:xfrm>
          <a:prstGeom prst="rect">
            <a:avLst/>
          </a:prstGeom>
        </p:spPr>
      </p:pic>
      <p:sp>
        <p:nvSpPr>
          <p:cNvPr id="2" name="Title 1">
            <a:extLst>
              <a:ext uri="{FF2B5EF4-FFF2-40B4-BE49-F238E27FC236}">
                <a16:creationId xmlns:a16="http://schemas.microsoft.com/office/drawing/2014/main" id="{A265FE25-D137-4FA5-B8BE-971103E00C62}"/>
              </a:ext>
            </a:extLst>
          </p:cNvPr>
          <p:cNvSpPr>
            <a:spLocks noGrp="1"/>
          </p:cNvSpPr>
          <p:nvPr>
            <p:ph type="title"/>
          </p:nvPr>
        </p:nvSpPr>
        <p:spPr>
          <a:xfrm>
            <a:off x="842494" y="-17512"/>
            <a:ext cx="10515600" cy="1325563"/>
          </a:xfrm>
        </p:spPr>
        <p:txBody>
          <a:bodyPr/>
          <a:lstStyle/>
          <a:p>
            <a:r>
              <a:rPr lang="en-NZ" dirty="0">
                <a:solidFill>
                  <a:schemeClr val="accent1">
                    <a:lumMod val="75000"/>
                  </a:schemeClr>
                </a:solidFill>
              </a:rPr>
              <a:t>Drug development based on genetics</a:t>
            </a:r>
          </a:p>
        </p:txBody>
      </p:sp>
      <p:sp>
        <p:nvSpPr>
          <p:cNvPr id="3" name="Content Placeholder 2">
            <a:extLst>
              <a:ext uri="{FF2B5EF4-FFF2-40B4-BE49-F238E27FC236}">
                <a16:creationId xmlns:a16="http://schemas.microsoft.com/office/drawing/2014/main" id="{8A6AA7FA-45DA-40BA-9E94-F42A7DBAE4C3}"/>
              </a:ext>
            </a:extLst>
          </p:cNvPr>
          <p:cNvSpPr>
            <a:spLocks noGrp="1"/>
          </p:cNvSpPr>
          <p:nvPr>
            <p:ph idx="1"/>
          </p:nvPr>
        </p:nvSpPr>
        <p:spPr>
          <a:xfrm>
            <a:off x="838200" y="1011131"/>
            <a:ext cx="10515600" cy="4351338"/>
          </a:xfrm>
        </p:spPr>
        <p:txBody>
          <a:bodyPr/>
          <a:lstStyle/>
          <a:p>
            <a:r>
              <a:rPr lang="en-NZ" dirty="0"/>
              <a:t>Anorexia nervosa: think about </a:t>
            </a:r>
            <a:r>
              <a:rPr lang="en-NZ" u="sng" dirty="0"/>
              <a:t>metabolic</a:t>
            </a:r>
            <a:r>
              <a:rPr lang="en-NZ" dirty="0"/>
              <a:t> as well as brain targets</a:t>
            </a:r>
          </a:p>
        </p:txBody>
      </p:sp>
      <p:pic>
        <p:nvPicPr>
          <p:cNvPr id="1026" name="Picture 2" descr="Ads for prescription medicines should be banned - health experts | RNZ News">
            <a:extLst>
              <a:ext uri="{FF2B5EF4-FFF2-40B4-BE49-F238E27FC236}">
                <a16:creationId xmlns:a16="http://schemas.microsoft.com/office/drawing/2014/main" id="{EDAB9F2F-ECD2-4BAD-A65E-E9AC19DA2E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6376" y="4184581"/>
            <a:ext cx="2686258" cy="16789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NA as a double-helix structure is proposed, April 2, 1953 - EDN">
            <a:extLst>
              <a:ext uri="{FF2B5EF4-FFF2-40B4-BE49-F238E27FC236}">
                <a16:creationId xmlns:a16="http://schemas.microsoft.com/office/drawing/2014/main" id="{B42DBF82-0F12-4883-8828-CB59261DC7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425" y="1565902"/>
            <a:ext cx="2512394" cy="1620898"/>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245F9CFC-C616-4A75-8AE4-553FDC8192F6}"/>
              </a:ext>
            </a:extLst>
          </p:cNvPr>
          <p:cNvSpPr/>
          <p:nvPr/>
        </p:nvSpPr>
        <p:spPr>
          <a:xfrm rot="3500436">
            <a:off x="2155446" y="3423185"/>
            <a:ext cx="79208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34541CB8-D561-4B01-8704-05F761E412AD}"/>
              </a:ext>
            </a:extLst>
          </p:cNvPr>
          <p:cNvSpPr txBox="1"/>
          <p:nvPr/>
        </p:nvSpPr>
        <p:spPr>
          <a:xfrm>
            <a:off x="8040216" y="6003869"/>
            <a:ext cx="2423592" cy="646331"/>
          </a:xfrm>
          <a:prstGeom prst="rect">
            <a:avLst/>
          </a:prstGeom>
          <a:noFill/>
        </p:spPr>
        <p:txBody>
          <a:bodyPr wrap="square" rtlCol="0">
            <a:spAutoFit/>
          </a:bodyPr>
          <a:lstStyle/>
          <a:p>
            <a:r>
              <a:rPr lang="en-NZ" dirty="0">
                <a:solidFill>
                  <a:schemeClr val="accent1">
                    <a:lumMod val="75000"/>
                  </a:schemeClr>
                </a:solidFill>
              </a:rPr>
              <a:t>Visscher et al. 2017</a:t>
            </a:r>
          </a:p>
          <a:p>
            <a:r>
              <a:rPr lang="en-NZ" dirty="0">
                <a:solidFill>
                  <a:schemeClr val="accent1">
                    <a:lumMod val="75000"/>
                  </a:schemeClr>
                </a:solidFill>
              </a:rPr>
              <a:t>PMID: 28686856</a:t>
            </a:r>
          </a:p>
        </p:txBody>
      </p:sp>
    </p:spTree>
    <p:extLst>
      <p:ext uri="{BB962C8B-B14F-4D97-AF65-F5344CB8AC3E}">
        <p14:creationId xmlns:p14="http://schemas.microsoft.com/office/powerpoint/2010/main" val="1014354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AA82-7AFC-4DED-9B30-4AD75E84F514}"/>
              </a:ext>
            </a:extLst>
          </p:cNvPr>
          <p:cNvSpPr>
            <a:spLocks noGrp="1"/>
          </p:cNvSpPr>
          <p:nvPr>
            <p:ph type="title"/>
          </p:nvPr>
        </p:nvSpPr>
        <p:spPr>
          <a:xfrm>
            <a:off x="119336" y="-30352"/>
            <a:ext cx="11732973" cy="1241425"/>
          </a:xfrm>
        </p:spPr>
        <p:txBody>
          <a:bodyPr>
            <a:normAutofit fontScale="90000"/>
          </a:bodyPr>
          <a:lstStyle/>
          <a:p>
            <a:r>
              <a:rPr lang="en-NZ" sz="5400" dirty="0">
                <a:solidFill>
                  <a:schemeClr val="accent1">
                    <a:lumMod val="75000"/>
                  </a:schemeClr>
                </a:solidFill>
              </a:rPr>
              <a:t>Mental disorders have significant heritability</a:t>
            </a:r>
          </a:p>
        </p:txBody>
      </p:sp>
      <p:pic>
        <p:nvPicPr>
          <p:cNvPr id="9" name="Picture 2">
            <a:extLst>
              <a:ext uri="{FF2B5EF4-FFF2-40B4-BE49-F238E27FC236}">
                <a16:creationId xmlns:a16="http://schemas.microsoft.com/office/drawing/2014/main" id="{E8B4EFB7-5D50-4694-B057-34A56B90BD78}"/>
              </a:ext>
            </a:extLst>
          </p:cNvPr>
          <p:cNvPicPr>
            <a:picLocks noChangeAspect="1" noChangeArrowheads="1"/>
          </p:cNvPicPr>
          <p:nvPr/>
        </p:nvPicPr>
        <p:blipFill>
          <a:blip r:embed="rId3"/>
          <a:srcRect/>
          <a:stretch>
            <a:fillRect/>
          </a:stretch>
        </p:blipFill>
        <p:spPr bwMode="auto">
          <a:xfrm>
            <a:off x="4051962" y="1052736"/>
            <a:ext cx="3867719" cy="5270388"/>
          </a:xfrm>
          <a:prstGeom prst="rect">
            <a:avLst/>
          </a:prstGeom>
          <a:noFill/>
          <a:ln w="9525">
            <a:noFill/>
            <a:miter lim="800000"/>
            <a:headEnd/>
            <a:tailEnd/>
          </a:ln>
          <a:effectLst>
            <a:outerShdw blurRad="152400" dist="38100" dir="5400000" algn="t" rotWithShape="0">
              <a:prstClr val="black">
                <a:alpha val="40000"/>
              </a:prstClr>
            </a:outerShdw>
          </a:effectLst>
        </p:spPr>
      </p:pic>
    </p:spTree>
    <p:extLst>
      <p:ext uri="{BB962C8B-B14F-4D97-AF65-F5344CB8AC3E}">
        <p14:creationId xmlns:p14="http://schemas.microsoft.com/office/powerpoint/2010/main" val="4225116794"/>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311A-1156-4CEE-92B2-88AA32F922C9}"/>
              </a:ext>
            </a:extLst>
          </p:cNvPr>
          <p:cNvSpPr>
            <a:spLocks noGrp="1"/>
          </p:cNvSpPr>
          <p:nvPr>
            <p:ph type="title"/>
          </p:nvPr>
        </p:nvSpPr>
        <p:spPr>
          <a:xfrm>
            <a:off x="1332061" y="250777"/>
            <a:ext cx="10515600" cy="1325563"/>
          </a:xfrm>
        </p:spPr>
        <p:txBody>
          <a:bodyPr/>
          <a:lstStyle/>
          <a:p>
            <a:r>
              <a:rPr lang="en-US" dirty="0"/>
              <a:t>Genes and drug development</a:t>
            </a:r>
            <a:endParaRPr lang="en-NZ" dirty="0"/>
          </a:p>
        </p:txBody>
      </p:sp>
      <p:grpSp>
        <p:nvGrpSpPr>
          <p:cNvPr id="5" name="Group 4">
            <a:extLst>
              <a:ext uri="{FF2B5EF4-FFF2-40B4-BE49-F238E27FC236}">
                <a16:creationId xmlns:a16="http://schemas.microsoft.com/office/drawing/2014/main" id="{2E02C530-C097-43FD-9DF3-FBC9AF2DD15B}"/>
              </a:ext>
            </a:extLst>
          </p:cNvPr>
          <p:cNvGrpSpPr/>
          <p:nvPr/>
        </p:nvGrpSpPr>
        <p:grpSpPr>
          <a:xfrm>
            <a:off x="7320136" y="1654124"/>
            <a:ext cx="4982546" cy="4032448"/>
            <a:chOff x="6667370" y="693421"/>
            <a:chExt cx="4657725" cy="3657600"/>
          </a:xfrm>
        </p:grpSpPr>
        <p:pic>
          <p:nvPicPr>
            <p:cNvPr id="3" name="Picture 2">
              <a:extLst>
                <a:ext uri="{FF2B5EF4-FFF2-40B4-BE49-F238E27FC236}">
                  <a16:creationId xmlns:a16="http://schemas.microsoft.com/office/drawing/2014/main" id="{D12C793C-53AA-4178-909F-E33347DF5DAF}"/>
                </a:ext>
              </a:extLst>
            </p:cNvPr>
            <p:cNvPicPr>
              <a:picLocks noChangeAspect="1"/>
            </p:cNvPicPr>
            <p:nvPr/>
          </p:nvPicPr>
          <p:blipFill>
            <a:blip r:embed="rId3"/>
            <a:stretch>
              <a:fillRect/>
            </a:stretch>
          </p:blipFill>
          <p:spPr>
            <a:xfrm>
              <a:off x="6667370" y="693421"/>
              <a:ext cx="4657725" cy="3657600"/>
            </a:xfrm>
            <a:prstGeom prst="rect">
              <a:avLst/>
            </a:prstGeom>
            <a:ln>
              <a:solidFill>
                <a:schemeClr val="accent1"/>
              </a:solidFill>
            </a:ln>
          </p:spPr>
        </p:pic>
        <p:sp>
          <p:nvSpPr>
            <p:cNvPr id="4" name="TextBox 3">
              <a:extLst>
                <a:ext uri="{FF2B5EF4-FFF2-40B4-BE49-F238E27FC236}">
                  <a16:creationId xmlns:a16="http://schemas.microsoft.com/office/drawing/2014/main" id="{B6773EB0-BBD1-4C46-AFFC-E5F491677D15}"/>
                </a:ext>
              </a:extLst>
            </p:cNvPr>
            <p:cNvSpPr txBox="1"/>
            <p:nvPr/>
          </p:nvSpPr>
          <p:spPr>
            <a:xfrm>
              <a:off x="7609761" y="2766896"/>
              <a:ext cx="3312368" cy="1200329"/>
            </a:xfrm>
            <a:prstGeom prst="rect">
              <a:avLst/>
            </a:prstGeom>
            <a:solidFill>
              <a:schemeClr val="bg1"/>
            </a:solidFill>
            <a:ln>
              <a:solidFill>
                <a:schemeClr val="accent1"/>
              </a:solidFill>
              <a:prstDash val="dash"/>
            </a:ln>
          </p:spPr>
          <p:txBody>
            <a:bodyPr wrap="square" rtlCol="0">
              <a:spAutoFit/>
            </a:bodyPr>
            <a:lstStyle/>
            <a:p>
              <a:r>
                <a:rPr lang="en-US" dirty="0">
                  <a:solidFill>
                    <a:srgbClr val="FF0000"/>
                  </a:solidFill>
                </a:rPr>
                <a:t>For 33 out of 50 (66%) of the FDA-approved new drugs</a:t>
              </a:r>
            </a:p>
            <a:p>
              <a:r>
                <a:rPr lang="en-US" dirty="0">
                  <a:solidFill>
                    <a:srgbClr val="FF0000"/>
                  </a:solidFill>
                </a:rPr>
                <a:t>in 2021 there is genetic evidence linked to their target</a:t>
              </a:r>
              <a:endParaRPr lang="en-NZ" dirty="0">
                <a:solidFill>
                  <a:srgbClr val="FF0000"/>
                </a:solidFill>
              </a:endParaRPr>
            </a:p>
          </p:txBody>
        </p:sp>
      </p:grpSp>
      <p:sp>
        <p:nvSpPr>
          <p:cNvPr id="7" name="TextBox 6">
            <a:extLst>
              <a:ext uri="{FF2B5EF4-FFF2-40B4-BE49-F238E27FC236}">
                <a16:creationId xmlns:a16="http://schemas.microsoft.com/office/drawing/2014/main" id="{8BA4E721-171E-4CE0-93AE-321EC38FD1C7}"/>
              </a:ext>
            </a:extLst>
          </p:cNvPr>
          <p:cNvSpPr txBox="1"/>
          <p:nvPr/>
        </p:nvSpPr>
        <p:spPr>
          <a:xfrm>
            <a:off x="6524" y="1605822"/>
            <a:ext cx="760262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Drug development costs &gt;US$1.2 billion</a:t>
            </a:r>
          </a:p>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Projects with human genetics links had </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2-fold &gt; success rates in Phase II trials</a:t>
            </a:r>
          </a:p>
          <a:p>
            <a:pPr marL="285750"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75% of industry pipelines informed by genetics</a:t>
            </a:r>
          </a:p>
          <a:p>
            <a:pPr marL="285750" indent="-285750">
              <a:buFont typeface="Arial" panose="020B0604020202020204" pitchFamily="34" charset="0"/>
              <a:buChar char="•"/>
            </a:pPr>
            <a:endParaRPr lang="en-NZ" sz="28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B83334E-6E93-4261-B8D5-D4068B7F84A0}"/>
              </a:ext>
            </a:extLst>
          </p:cNvPr>
          <p:cNvSpPr txBox="1"/>
          <p:nvPr/>
        </p:nvSpPr>
        <p:spPr>
          <a:xfrm>
            <a:off x="1775520" y="4360422"/>
            <a:ext cx="26968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lnSpc>
                <a:spcPct val="100000"/>
              </a:lnSpc>
              <a:buClrTx/>
              <a:buSzTx/>
              <a:buFontTx/>
              <a:buNone/>
              <a:defRPr kumimoji="1" sz="2000" i="1">
                <a:solidFill>
                  <a:schemeClr val="accent1">
                    <a:lumMod val="75000"/>
                  </a:schemeClr>
                </a:solidFill>
                <a:latin typeface="Arial Narrow" panose="020B0606020202030204"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lvl9pPr>
          </a:lstStyle>
          <a:p>
            <a:r>
              <a:rPr lang="en-US" dirty="0"/>
              <a:t>Robert </a:t>
            </a:r>
            <a:r>
              <a:rPr lang="en-US" dirty="0" err="1"/>
              <a:t>Plenge</a:t>
            </a:r>
            <a:r>
              <a:rPr lang="en-US" dirty="0"/>
              <a:t> 2019 ASHG</a:t>
            </a:r>
          </a:p>
          <a:p>
            <a:endParaRPr lang="en-NZ" dirty="0"/>
          </a:p>
        </p:txBody>
      </p:sp>
    </p:spTree>
    <p:extLst>
      <p:ext uri="{BB962C8B-B14F-4D97-AF65-F5344CB8AC3E}">
        <p14:creationId xmlns:p14="http://schemas.microsoft.com/office/powerpoint/2010/main" val="427726915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38"/>
          <p:cNvGrpSpPr>
            <a:grpSpLocks/>
          </p:cNvGrpSpPr>
          <p:nvPr/>
        </p:nvGrpSpPr>
        <p:grpSpPr bwMode="auto">
          <a:xfrm>
            <a:off x="1235075" y="715963"/>
            <a:ext cx="11017250" cy="5478462"/>
            <a:chOff x="240" y="709"/>
            <a:chExt cx="5847" cy="3451"/>
          </a:xfrm>
        </p:grpSpPr>
        <p:sp>
          <p:nvSpPr>
            <p:cNvPr id="33807" name="Line 22"/>
            <p:cNvSpPr>
              <a:spLocks noChangeShapeType="1"/>
            </p:cNvSpPr>
            <p:nvPr/>
          </p:nvSpPr>
          <p:spPr bwMode="auto">
            <a:xfrm>
              <a:off x="240" y="1104"/>
              <a:ext cx="1" cy="58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08" name="Line 23"/>
            <p:cNvSpPr>
              <a:spLocks noChangeShapeType="1"/>
            </p:cNvSpPr>
            <p:nvPr/>
          </p:nvSpPr>
          <p:spPr bwMode="auto">
            <a:xfrm>
              <a:off x="5520" y="1104"/>
              <a:ext cx="1" cy="58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09" name="Line 24"/>
            <p:cNvSpPr>
              <a:spLocks noChangeShapeType="1"/>
            </p:cNvSpPr>
            <p:nvPr/>
          </p:nvSpPr>
          <p:spPr bwMode="auto">
            <a:xfrm>
              <a:off x="240" y="1542"/>
              <a:ext cx="1" cy="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10" name="Line 25"/>
            <p:cNvSpPr>
              <a:spLocks noChangeShapeType="1"/>
            </p:cNvSpPr>
            <p:nvPr/>
          </p:nvSpPr>
          <p:spPr bwMode="auto">
            <a:xfrm>
              <a:off x="5520" y="1542"/>
              <a:ext cx="1" cy="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11" name="Line 26"/>
            <p:cNvSpPr>
              <a:spLocks noChangeShapeType="1"/>
            </p:cNvSpPr>
            <p:nvPr/>
          </p:nvSpPr>
          <p:spPr bwMode="auto">
            <a:xfrm>
              <a:off x="240" y="1983"/>
              <a:ext cx="1" cy="84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12" name="Line 27"/>
            <p:cNvSpPr>
              <a:spLocks noChangeShapeType="1"/>
            </p:cNvSpPr>
            <p:nvPr/>
          </p:nvSpPr>
          <p:spPr bwMode="auto">
            <a:xfrm>
              <a:off x="5520" y="1983"/>
              <a:ext cx="1" cy="84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13" name="Line 28"/>
            <p:cNvSpPr>
              <a:spLocks noChangeShapeType="1"/>
            </p:cNvSpPr>
            <p:nvPr/>
          </p:nvSpPr>
          <p:spPr bwMode="auto">
            <a:xfrm>
              <a:off x="240" y="2616"/>
              <a:ext cx="1" cy="84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14" name="Line 29"/>
            <p:cNvSpPr>
              <a:spLocks noChangeShapeType="1"/>
            </p:cNvSpPr>
            <p:nvPr/>
          </p:nvSpPr>
          <p:spPr bwMode="auto">
            <a:xfrm>
              <a:off x="5520" y="2616"/>
              <a:ext cx="1" cy="84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15" name="Line 30"/>
            <p:cNvSpPr>
              <a:spLocks noChangeShapeType="1"/>
            </p:cNvSpPr>
            <p:nvPr/>
          </p:nvSpPr>
          <p:spPr bwMode="auto">
            <a:xfrm>
              <a:off x="240" y="3249"/>
              <a:ext cx="1" cy="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16" name="Line 31"/>
            <p:cNvSpPr>
              <a:spLocks noChangeShapeType="1"/>
            </p:cNvSpPr>
            <p:nvPr/>
          </p:nvSpPr>
          <p:spPr bwMode="auto">
            <a:xfrm>
              <a:off x="5520" y="3249"/>
              <a:ext cx="1" cy="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17" name="Line 32"/>
            <p:cNvSpPr>
              <a:spLocks noChangeShapeType="1"/>
            </p:cNvSpPr>
            <p:nvPr/>
          </p:nvSpPr>
          <p:spPr bwMode="auto">
            <a:xfrm>
              <a:off x="240" y="3690"/>
              <a:ext cx="1" cy="47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18" name="Line 33"/>
            <p:cNvSpPr>
              <a:spLocks noChangeShapeType="1"/>
            </p:cNvSpPr>
            <p:nvPr/>
          </p:nvSpPr>
          <p:spPr bwMode="auto">
            <a:xfrm>
              <a:off x="5520" y="3690"/>
              <a:ext cx="1" cy="47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n-NZ"/>
            </a:p>
          </p:txBody>
        </p:sp>
        <p:sp>
          <p:nvSpPr>
            <p:cNvPr id="33819" name="Rectangle 15"/>
            <p:cNvSpPr>
              <a:spLocks noChangeArrowheads="1"/>
            </p:cNvSpPr>
            <p:nvPr/>
          </p:nvSpPr>
          <p:spPr bwMode="auto">
            <a:xfrm>
              <a:off x="1648" y="1277"/>
              <a:ext cx="1920"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endParaRPr kumimoji="1" lang="en-GB" altLang="en-US" sz="2400">
                <a:solidFill>
                  <a:srgbClr val="006600"/>
                </a:solidFill>
                <a:latin typeface="CG Omega" pitchFamily="34" charset="0"/>
              </a:endParaRPr>
            </a:p>
          </p:txBody>
        </p:sp>
        <p:sp>
          <p:nvSpPr>
            <p:cNvPr id="33820" name="Rectangle 17"/>
            <p:cNvSpPr>
              <a:spLocks noChangeArrowheads="1"/>
            </p:cNvSpPr>
            <p:nvPr/>
          </p:nvSpPr>
          <p:spPr bwMode="auto">
            <a:xfrm>
              <a:off x="3397" y="709"/>
              <a:ext cx="2616"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b="1">
                  <a:solidFill>
                    <a:srgbClr val="006600"/>
                  </a:solidFill>
                  <a:latin typeface="CG Omega" pitchFamily="34" charset="0"/>
                </a:rPr>
                <a:t>Other Important Familial Traits</a:t>
              </a:r>
            </a:p>
          </p:txBody>
        </p:sp>
        <p:sp>
          <p:nvSpPr>
            <p:cNvPr id="33821" name="Rectangle 18"/>
            <p:cNvSpPr>
              <a:spLocks noChangeArrowheads="1"/>
            </p:cNvSpPr>
            <p:nvPr/>
          </p:nvSpPr>
          <p:spPr bwMode="auto">
            <a:xfrm>
              <a:off x="1648" y="709"/>
              <a:ext cx="1920"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b="1">
                  <a:solidFill>
                    <a:srgbClr val="006600"/>
                  </a:solidFill>
                  <a:latin typeface="CG Omega" pitchFamily="34" charset="0"/>
                </a:rPr>
                <a:t>Mental disorders</a:t>
              </a:r>
            </a:p>
          </p:txBody>
        </p:sp>
        <p:sp>
          <p:nvSpPr>
            <p:cNvPr id="33822" name="Rectangle 19"/>
            <p:cNvSpPr>
              <a:spLocks noChangeArrowheads="1"/>
            </p:cNvSpPr>
            <p:nvPr/>
          </p:nvSpPr>
          <p:spPr bwMode="auto">
            <a:xfrm>
              <a:off x="421" y="709"/>
              <a:ext cx="1180"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b="1">
                  <a:solidFill>
                    <a:srgbClr val="006600"/>
                  </a:solidFill>
                  <a:latin typeface="CG Omega" pitchFamily="34" charset="0"/>
                </a:rPr>
                <a:t>Heritability</a:t>
              </a:r>
            </a:p>
          </p:txBody>
        </p:sp>
        <p:sp>
          <p:nvSpPr>
            <p:cNvPr id="33823" name="Rectangle 2"/>
            <p:cNvSpPr>
              <a:spLocks noChangeArrowheads="1"/>
            </p:cNvSpPr>
            <p:nvPr/>
          </p:nvSpPr>
          <p:spPr bwMode="auto">
            <a:xfrm>
              <a:off x="3471" y="3450"/>
              <a:ext cx="2616"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endParaRPr kumimoji="1" lang="en-US" altLang="en-US" sz="2400" dirty="0">
                <a:solidFill>
                  <a:srgbClr val="006600"/>
                </a:solidFill>
                <a:latin typeface="CG Omega" pitchFamily="34" charset="0"/>
              </a:endParaRPr>
            </a:p>
            <a:p>
              <a:pPr eaLnBrk="1" hangingPunct="1">
                <a:lnSpc>
                  <a:spcPct val="100000"/>
                </a:lnSpc>
                <a:spcBef>
                  <a:spcPct val="0"/>
                </a:spcBef>
                <a:spcAft>
                  <a:spcPct val="0"/>
                </a:spcAft>
                <a:buClr>
                  <a:srgbClr val="0033CC"/>
                </a:buClr>
                <a:buSzPct val="90000"/>
                <a:buFontTx/>
                <a:buNone/>
              </a:pPr>
              <a:r>
                <a:rPr kumimoji="1" lang="en-US" altLang="en-US" sz="2400" dirty="0">
                  <a:solidFill>
                    <a:srgbClr val="006600"/>
                  </a:solidFill>
                  <a:latin typeface="CG Omega" pitchFamily="34" charset="0"/>
                </a:rPr>
                <a:t>Height</a:t>
              </a:r>
            </a:p>
          </p:txBody>
        </p:sp>
        <p:sp>
          <p:nvSpPr>
            <p:cNvPr id="33824" name="Rectangle 3"/>
            <p:cNvSpPr>
              <a:spLocks noChangeArrowheads="1"/>
            </p:cNvSpPr>
            <p:nvPr/>
          </p:nvSpPr>
          <p:spPr bwMode="auto">
            <a:xfrm>
              <a:off x="1686" y="3306"/>
              <a:ext cx="1920"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endParaRPr kumimoji="1" lang="en-GB" altLang="en-US" sz="2400">
                <a:solidFill>
                  <a:srgbClr val="006600"/>
                </a:solidFill>
                <a:latin typeface="CG Omega" pitchFamily="34" charset="0"/>
              </a:endParaRPr>
            </a:p>
          </p:txBody>
        </p:sp>
        <p:sp>
          <p:nvSpPr>
            <p:cNvPr id="33825" name="Rectangle 4"/>
            <p:cNvSpPr>
              <a:spLocks noChangeArrowheads="1"/>
            </p:cNvSpPr>
            <p:nvPr/>
          </p:nvSpPr>
          <p:spPr bwMode="auto">
            <a:xfrm>
              <a:off x="459" y="3491"/>
              <a:ext cx="1106"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endParaRPr kumimoji="1" lang="en-US" altLang="en-US" sz="2400" dirty="0">
                <a:solidFill>
                  <a:srgbClr val="006600"/>
                </a:solidFill>
                <a:latin typeface="CG Omega" pitchFamily="34" charset="0"/>
              </a:endParaRPr>
            </a:p>
            <a:p>
              <a:pPr eaLnBrk="1" hangingPunct="1">
                <a:lnSpc>
                  <a:spcPct val="100000"/>
                </a:lnSpc>
                <a:spcBef>
                  <a:spcPct val="0"/>
                </a:spcBef>
                <a:spcAft>
                  <a:spcPct val="0"/>
                </a:spcAft>
                <a:buClr>
                  <a:srgbClr val="0033CC"/>
                </a:buClr>
                <a:buSzPct val="90000"/>
                <a:buFontTx/>
                <a:buNone/>
              </a:pPr>
              <a:r>
                <a:rPr kumimoji="1" lang="en-US" altLang="en-US" sz="2400" dirty="0">
                  <a:solidFill>
                    <a:srgbClr val="006600"/>
                  </a:solidFill>
                  <a:latin typeface="CG Omega" pitchFamily="34" charset="0"/>
                </a:rPr>
                <a:t>80-100%	</a:t>
              </a:r>
            </a:p>
          </p:txBody>
        </p:sp>
        <p:sp>
          <p:nvSpPr>
            <p:cNvPr id="33826" name="Rectangle 5"/>
            <p:cNvSpPr>
              <a:spLocks noChangeArrowheads="1"/>
            </p:cNvSpPr>
            <p:nvPr/>
          </p:nvSpPr>
          <p:spPr bwMode="auto">
            <a:xfrm>
              <a:off x="3471" y="2865"/>
              <a:ext cx="261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endParaRPr kumimoji="1" lang="en-US" altLang="en-US" sz="2400" dirty="0">
                <a:solidFill>
                  <a:srgbClr val="006600"/>
                </a:solidFill>
                <a:latin typeface="CG Omega" pitchFamily="34" charset="0"/>
              </a:endParaRPr>
            </a:p>
            <a:p>
              <a:pPr eaLnBrk="1" hangingPunct="1">
                <a:lnSpc>
                  <a:spcPct val="100000"/>
                </a:lnSpc>
                <a:spcBef>
                  <a:spcPct val="0"/>
                </a:spcBef>
                <a:spcAft>
                  <a:spcPct val="0"/>
                </a:spcAft>
                <a:buClr>
                  <a:srgbClr val="0033CC"/>
                </a:buClr>
                <a:buSzPct val="90000"/>
                <a:buFontTx/>
                <a:buNone/>
              </a:pPr>
              <a:r>
                <a:rPr kumimoji="1" lang="en-US" altLang="en-US" sz="2400" dirty="0">
                  <a:solidFill>
                    <a:srgbClr val="006600"/>
                  </a:solidFill>
                  <a:latin typeface="CG Omega" pitchFamily="34" charset="0"/>
                </a:rPr>
                <a:t>Weight</a:t>
              </a:r>
            </a:p>
          </p:txBody>
        </p:sp>
        <p:sp>
          <p:nvSpPr>
            <p:cNvPr id="33827" name="Rectangle 6"/>
            <p:cNvSpPr>
              <a:spLocks noChangeArrowheads="1"/>
            </p:cNvSpPr>
            <p:nvPr/>
          </p:nvSpPr>
          <p:spPr bwMode="auto">
            <a:xfrm>
              <a:off x="1686" y="2865"/>
              <a:ext cx="1920"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dirty="0">
                  <a:solidFill>
                    <a:srgbClr val="006600"/>
                  </a:solidFill>
                  <a:latin typeface="CG Omega" pitchFamily="34" charset="0"/>
                </a:rPr>
                <a:t>Schizophrenia</a:t>
              </a:r>
            </a:p>
            <a:p>
              <a:pPr eaLnBrk="1" hangingPunct="1">
                <a:lnSpc>
                  <a:spcPct val="100000"/>
                </a:lnSpc>
                <a:spcBef>
                  <a:spcPct val="0"/>
                </a:spcBef>
                <a:spcAft>
                  <a:spcPct val="0"/>
                </a:spcAft>
                <a:buClr>
                  <a:srgbClr val="0033CC"/>
                </a:buClr>
                <a:buSzPct val="90000"/>
                <a:buFontTx/>
                <a:buNone/>
              </a:pPr>
              <a:r>
                <a:rPr kumimoji="1" lang="en-US" altLang="en-US" sz="2400" dirty="0">
                  <a:solidFill>
                    <a:srgbClr val="006600"/>
                  </a:solidFill>
                  <a:latin typeface="CG Omega" pitchFamily="34" charset="0"/>
                </a:rPr>
                <a:t>Bipolar disorder</a:t>
              </a:r>
            </a:p>
            <a:p>
              <a:pPr eaLnBrk="1" hangingPunct="1">
                <a:lnSpc>
                  <a:spcPct val="100000"/>
                </a:lnSpc>
                <a:spcBef>
                  <a:spcPct val="0"/>
                </a:spcBef>
                <a:spcAft>
                  <a:spcPct val="0"/>
                </a:spcAft>
                <a:buClr>
                  <a:srgbClr val="0033CC"/>
                </a:buClr>
                <a:buSzPct val="90000"/>
                <a:buFontTx/>
                <a:buNone/>
              </a:pPr>
              <a:r>
                <a:rPr kumimoji="1" lang="en-US" altLang="en-US" sz="2400" dirty="0">
                  <a:solidFill>
                    <a:srgbClr val="006600"/>
                  </a:solidFill>
                  <a:latin typeface="CG Omega" pitchFamily="34" charset="0"/>
                </a:rPr>
                <a:t>Anorexia nervosa</a:t>
              </a:r>
            </a:p>
          </p:txBody>
        </p:sp>
        <p:sp>
          <p:nvSpPr>
            <p:cNvPr id="33828" name="Rectangle 7"/>
            <p:cNvSpPr>
              <a:spLocks noChangeArrowheads="1"/>
            </p:cNvSpPr>
            <p:nvPr/>
          </p:nvSpPr>
          <p:spPr bwMode="auto">
            <a:xfrm>
              <a:off x="459" y="2865"/>
              <a:ext cx="1106"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a:solidFill>
                    <a:srgbClr val="006600"/>
                  </a:solidFill>
                  <a:latin typeface="CG Omega" pitchFamily="34" charset="0"/>
                </a:rPr>
                <a:t>60-80%</a:t>
              </a:r>
            </a:p>
          </p:txBody>
        </p:sp>
        <p:sp>
          <p:nvSpPr>
            <p:cNvPr id="33829" name="Rectangle 8"/>
            <p:cNvSpPr>
              <a:spLocks noChangeArrowheads="1"/>
            </p:cNvSpPr>
            <p:nvPr/>
          </p:nvSpPr>
          <p:spPr bwMode="auto">
            <a:xfrm>
              <a:off x="3471" y="2173"/>
              <a:ext cx="2616"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dirty="0">
                  <a:solidFill>
                    <a:srgbClr val="006600"/>
                  </a:solidFill>
                  <a:latin typeface="CG Omega" pitchFamily="34" charset="0"/>
                </a:rPr>
                <a:t>Plasma cholesterol</a:t>
              </a:r>
            </a:p>
            <a:p>
              <a:pPr eaLnBrk="1" hangingPunct="1">
                <a:lnSpc>
                  <a:spcPct val="100000"/>
                </a:lnSpc>
                <a:spcBef>
                  <a:spcPct val="0"/>
                </a:spcBef>
                <a:spcAft>
                  <a:spcPct val="0"/>
                </a:spcAft>
                <a:buClr>
                  <a:srgbClr val="0033CC"/>
                </a:buClr>
                <a:buSzPct val="90000"/>
                <a:buFontTx/>
                <a:buNone/>
              </a:pPr>
              <a:r>
                <a:rPr kumimoji="1" lang="en-US" altLang="en-US" sz="2400" dirty="0">
                  <a:solidFill>
                    <a:srgbClr val="006600"/>
                  </a:solidFill>
                  <a:latin typeface="CG Omega" pitchFamily="34" charset="0"/>
                </a:rPr>
                <a:t>Adult-onset diabetes</a:t>
              </a:r>
            </a:p>
          </p:txBody>
        </p:sp>
        <p:sp>
          <p:nvSpPr>
            <p:cNvPr id="33830" name="Rectangle 9"/>
            <p:cNvSpPr>
              <a:spLocks noChangeArrowheads="1"/>
            </p:cNvSpPr>
            <p:nvPr/>
          </p:nvSpPr>
          <p:spPr bwMode="auto">
            <a:xfrm>
              <a:off x="1686" y="2088"/>
              <a:ext cx="1920" cy="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a:solidFill>
                    <a:srgbClr val="006600"/>
                  </a:solidFill>
                  <a:latin typeface="CG Omega" pitchFamily="34" charset="0"/>
                </a:rPr>
                <a:t>Alcohol and drug dependence</a:t>
              </a:r>
            </a:p>
          </p:txBody>
        </p:sp>
        <p:sp>
          <p:nvSpPr>
            <p:cNvPr id="33831" name="Rectangle 10"/>
            <p:cNvSpPr>
              <a:spLocks noChangeArrowheads="1"/>
            </p:cNvSpPr>
            <p:nvPr/>
          </p:nvSpPr>
          <p:spPr bwMode="auto">
            <a:xfrm>
              <a:off x="459" y="2088"/>
              <a:ext cx="1106" cy="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a:solidFill>
                    <a:srgbClr val="006600"/>
                  </a:solidFill>
                  <a:latin typeface="CG Omega" pitchFamily="34" charset="0"/>
                </a:rPr>
                <a:t>40-60%</a:t>
              </a:r>
            </a:p>
          </p:txBody>
        </p:sp>
        <p:sp>
          <p:nvSpPr>
            <p:cNvPr id="33832" name="Rectangle 11"/>
            <p:cNvSpPr>
              <a:spLocks noChangeArrowheads="1"/>
            </p:cNvSpPr>
            <p:nvPr/>
          </p:nvSpPr>
          <p:spPr bwMode="auto">
            <a:xfrm>
              <a:off x="3471" y="1311"/>
              <a:ext cx="2616" cy="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dirty="0">
                  <a:solidFill>
                    <a:srgbClr val="006600"/>
                  </a:solidFill>
                  <a:latin typeface="CG Omega" pitchFamily="34" charset="0"/>
                </a:rPr>
                <a:t>Heart attack</a:t>
              </a:r>
            </a:p>
            <a:p>
              <a:pPr eaLnBrk="1" hangingPunct="1">
                <a:lnSpc>
                  <a:spcPct val="100000"/>
                </a:lnSpc>
                <a:spcBef>
                  <a:spcPct val="0"/>
                </a:spcBef>
                <a:spcAft>
                  <a:spcPct val="0"/>
                </a:spcAft>
                <a:buClr>
                  <a:srgbClr val="0033CC"/>
                </a:buClr>
                <a:buSzPct val="90000"/>
                <a:buFontTx/>
                <a:buNone/>
              </a:pPr>
              <a:r>
                <a:rPr kumimoji="1" lang="en-US" altLang="en-US" sz="2400" dirty="0">
                  <a:solidFill>
                    <a:srgbClr val="006600"/>
                  </a:solidFill>
                  <a:latin typeface="CG Omega" pitchFamily="34" charset="0"/>
                </a:rPr>
                <a:t>Blood pressure</a:t>
              </a:r>
            </a:p>
          </p:txBody>
        </p:sp>
        <p:sp>
          <p:nvSpPr>
            <p:cNvPr id="33833" name="Rectangle 12"/>
            <p:cNvSpPr>
              <a:spLocks noChangeArrowheads="1"/>
            </p:cNvSpPr>
            <p:nvPr/>
          </p:nvSpPr>
          <p:spPr bwMode="auto">
            <a:xfrm>
              <a:off x="1686" y="1311"/>
              <a:ext cx="1920" cy="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a:solidFill>
                    <a:srgbClr val="006600"/>
                  </a:solidFill>
                  <a:latin typeface="CG Omega" pitchFamily="34" charset="0"/>
                </a:rPr>
                <a:t>Anxiety disorders</a:t>
              </a:r>
            </a:p>
            <a:p>
              <a:pPr eaLnBrk="1" hangingPunct="1">
                <a:lnSpc>
                  <a:spcPct val="100000"/>
                </a:lnSpc>
                <a:spcBef>
                  <a:spcPct val="0"/>
                </a:spcBef>
                <a:spcAft>
                  <a:spcPct val="0"/>
                </a:spcAft>
                <a:buClr>
                  <a:srgbClr val="0033CC"/>
                </a:buClr>
                <a:buSzPct val="90000"/>
                <a:buFontTx/>
                <a:buNone/>
              </a:pPr>
              <a:r>
                <a:rPr kumimoji="1" lang="en-US" altLang="en-US" sz="2400">
                  <a:solidFill>
                    <a:srgbClr val="006600"/>
                  </a:solidFill>
                  <a:latin typeface="CG Omega" pitchFamily="34" charset="0"/>
                </a:rPr>
                <a:t>Depression</a:t>
              </a:r>
            </a:p>
            <a:p>
              <a:pPr eaLnBrk="1" hangingPunct="1">
                <a:lnSpc>
                  <a:spcPct val="100000"/>
                </a:lnSpc>
                <a:spcBef>
                  <a:spcPct val="0"/>
                </a:spcBef>
                <a:spcAft>
                  <a:spcPct val="0"/>
                </a:spcAft>
                <a:buClr>
                  <a:srgbClr val="0033CC"/>
                </a:buClr>
                <a:buSzPct val="90000"/>
                <a:buFontTx/>
                <a:buNone/>
              </a:pPr>
              <a:r>
                <a:rPr kumimoji="1" lang="en-US" altLang="en-US" sz="2400">
                  <a:solidFill>
                    <a:srgbClr val="006600"/>
                  </a:solidFill>
                  <a:latin typeface="CG Omega" pitchFamily="34" charset="0"/>
                </a:rPr>
                <a:t>Bulimia</a:t>
              </a:r>
            </a:p>
          </p:txBody>
        </p:sp>
        <p:sp>
          <p:nvSpPr>
            <p:cNvPr id="33834" name="Rectangle 13"/>
            <p:cNvSpPr>
              <a:spLocks noChangeArrowheads="1"/>
            </p:cNvSpPr>
            <p:nvPr/>
          </p:nvSpPr>
          <p:spPr bwMode="auto">
            <a:xfrm>
              <a:off x="459" y="1311"/>
              <a:ext cx="1106" cy="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a:solidFill>
                    <a:srgbClr val="006600"/>
                  </a:solidFill>
                  <a:latin typeface="CG Omega" pitchFamily="34" charset="0"/>
                </a:rPr>
                <a:t>20-40%</a:t>
              </a:r>
            </a:p>
          </p:txBody>
        </p:sp>
      </p:grpSp>
      <p:sp>
        <p:nvSpPr>
          <p:cNvPr id="27651" name="Rectangle 35">
            <a:extLst>
              <a:ext uri="{FF2B5EF4-FFF2-40B4-BE49-F238E27FC236}">
                <a16:creationId xmlns:a16="http://schemas.microsoft.com/office/drawing/2014/main" id="{68C3A06A-2CB1-47E0-A39D-0C3F2CE7CDDA}"/>
              </a:ext>
            </a:extLst>
          </p:cNvPr>
          <p:cNvSpPr>
            <a:spLocks noGrp="1" noChangeArrowheads="1"/>
          </p:cNvSpPr>
          <p:nvPr>
            <p:ph type="title"/>
          </p:nvPr>
        </p:nvSpPr>
        <p:spPr>
          <a:xfrm>
            <a:off x="767408" y="527051"/>
            <a:ext cx="11130227" cy="434975"/>
          </a:xfrm>
        </p:spPr>
        <p:txBody>
          <a:bodyPr>
            <a:noAutofit/>
          </a:bodyPr>
          <a:lstStyle/>
          <a:p>
            <a:pPr fontAlgn="auto">
              <a:spcAft>
                <a:spcPts val="0"/>
              </a:spcAft>
              <a:defRPr/>
            </a:pPr>
            <a:r>
              <a:rPr lang="en-US" altLang="en-US" sz="4800" dirty="0">
                <a:solidFill>
                  <a:schemeClr val="accent1">
                    <a:lumMod val="75000"/>
                  </a:schemeClr>
                </a:solidFill>
              </a:rPr>
              <a:t>Comparative heritability of mental disorders</a:t>
            </a:r>
            <a:br>
              <a:rPr lang="en-US" altLang="en-US" dirty="0">
                <a:solidFill>
                  <a:schemeClr val="tx1">
                    <a:lumMod val="85000"/>
                    <a:lumOff val="15000"/>
                  </a:schemeClr>
                </a:solidFill>
              </a:rPr>
            </a:br>
            <a:endParaRPr lang="en-US" altLang="en-US" dirty="0">
              <a:solidFill>
                <a:schemeClr val="tx1">
                  <a:lumMod val="85000"/>
                  <a:lumOff val="15000"/>
                </a:schemeClr>
              </a:solidFill>
            </a:endParaRPr>
          </a:p>
        </p:txBody>
      </p:sp>
      <p:sp>
        <p:nvSpPr>
          <p:cNvPr id="33796" name="TextBox 33"/>
          <p:cNvSpPr txBox="1">
            <a:spLocks noChangeArrowheads="1"/>
          </p:cNvSpPr>
          <p:nvPr/>
        </p:nvSpPr>
        <p:spPr bwMode="auto">
          <a:xfrm>
            <a:off x="3099271" y="6302991"/>
            <a:ext cx="60436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Tx/>
              <a:buSzTx/>
              <a:buFontTx/>
              <a:buNone/>
            </a:pPr>
            <a:r>
              <a:rPr kumimoji="1" lang="en-US" altLang="en-US" sz="2000" i="1" dirty="0">
                <a:solidFill>
                  <a:schemeClr val="accent1">
                    <a:lumMod val="75000"/>
                  </a:schemeClr>
                </a:solidFill>
                <a:latin typeface="Arial Narrow" panose="020B0606020202030204" pitchFamily="34" charset="0"/>
              </a:rPr>
              <a:t>Kendler (2003) plus Psychiatric Genomics Consortium updates</a:t>
            </a:r>
            <a:endParaRPr kumimoji="1" lang="en-GB" altLang="en-US" sz="2000" i="1" dirty="0">
              <a:solidFill>
                <a:schemeClr val="accent1">
                  <a:lumMod val="75000"/>
                </a:schemeClr>
              </a:solidFill>
              <a:latin typeface="Arial Narrow" panose="020B0606020202030204" pitchFamily="34" charset="0"/>
            </a:endParaRPr>
          </a:p>
        </p:txBody>
      </p:sp>
      <p:cxnSp>
        <p:nvCxnSpPr>
          <p:cNvPr id="33797" name="Straight Connector 44"/>
          <p:cNvCxnSpPr>
            <a:cxnSpLocks noChangeShapeType="1"/>
          </p:cNvCxnSpPr>
          <p:nvPr/>
        </p:nvCxnSpPr>
        <p:spPr bwMode="auto">
          <a:xfrm rot="5400000">
            <a:off x="1415257" y="3271044"/>
            <a:ext cx="4608512" cy="0"/>
          </a:xfrm>
          <a:prstGeom prst="line">
            <a:avLst/>
          </a:prstGeom>
          <a:noFill/>
          <a:ln w="9525" algn="ctr">
            <a:solidFill>
              <a:schemeClr val="bg1"/>
            </a:solidFill>
            <a:prstDash val="dash"/>
            <a:round/>
            <a:headEnd/>
            <a:tailEnd/>
          </a:ln>
          <a:extLst>
            <a:ext uri="{909E8E84-426E-40DD-AFC4-6F175D3DCCD1}">
              <a14:hiddenFill xmlns:a14="http://schemas.microsoft.com/office/drawing/2010/main">
                <a:noFill/>
              </a14:hiddenFill>
            </a:ext>
          </a:extLst>
        </p:spPr>
      </p:cxnSp>
      <p:cxnSp>
        <p:nvCxnSpPr>
          <p:cNvPr id="33798" name="Straight Connector 48"/>
          <p:cNvCxnSpPr>
            <a:cxnSpLocks noChangeShapeType="1"/>
          </p:cNvCxnSpPr>
          <p:nvPr/>
        </p:nvCxnSpPr>
        <p:spPr bwMode="auto">
          <a:xfrm rot="5400000">
            <a:off x="4439444" y="3271044"/>
            <a:ext cx="4608512" cy="0"/>
          </a:xfrm>
          <a:prstGeom prst="line">
            <a:avLst/>
          </a:prstGeom>
          <a:noFill/>
          <a:ln w="9525" algn="ctr">
            <a:solidFill>
              <a:schemeClr val="bg1"/>
            </a:solidFill>
            <a:prstDash val="dash"/>
            <a:round/>
            <a:headEnd/>
            <a:tailEnd/>
          </a:ln>
          <a:extLst>
            <a:ext uri="{909E8E84-426E-40DD-AFC4-6F175D3DCCD1}">
              <a14:hiddenFill xmlns:a14="http://schemas.microsoft.com/office/drawing/2010/main">
                <a:noFill/>
              </a14:hiddenFill>
            </a:ext>
          </a:extLst>
        </p:spPr>
      </p:cxnSp>
      <p:cxnSp>
        <p:nvCxnSpPr>
          <p:cNvPr id="3" name="Straight Connector 2">
            <a:extLst>
              <a:ext uri="{FF2B5EF4-FFF2-40B4-BE49-F238E27FC236}">
                <a16:creationId xmlns:a16="http://schemas.microsoft.com/office/drawing/2014/main" id="{9C3D437B-DB0A-4FDB-8A0A-E5D3CBFDC393}"/>
              </a:ext>
            </a:extLst>
          </p:cNvPr>
          <p:cNvCxnSpPr/>
          <p:nvPr/>
        </p:nvCxnSpPr>
        <p:spPr>
          <a:xfrm>
            <a:off x="1235075" y="2905125"/>
            <a:ext cx="99488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E2AFBFD-B0EE-46F6-8794-0F208EEB3ABB}"/>
              </a:ext>
            </a:extLst>
          </p:cNvPr>
          <p:cNvCxnSpPr/>
          <p:nvPr/>
        </p:nvCxnSpPr>
        <p:spPr>
          <a:xfrm>
            <a:off x="1235075" y="4068763"/>
            <a:ext cx="99488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3DA517-9AC5-45CB-8537-F7264368C569}"/>
              </a:ext>
            </a:extLst>
          </p:cNvPr>
          <p:cNvCxnSpPr/>
          <p:nvPr/>
        </p:nvCxnSpPr>
        <p:spPr>
          <a:xfrm>
            <a:off x="1235075" y="5373216"/>
            <a:ext cx="99488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913708A-2196-49F6-A393-C0FDE2AB7815}"/>
              </a:ext>
            </a:extLst>
          </p:cNvPr>
          <p:cNvCxnSpPr/>
          <p:nvPr/>
        </p:nvCxnSpPr>
        <p:spPr>
          <a:xfrm>
            <a:off x="1235075" y="1557338"/>
            <a:ext cx="99488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32DFAA-888A-4C15-A2F1-9A96C42FC555}"/>
              </a:ext>
            </a:extLst>
          </p:cNvPr>
          <p:cNvCxnSpPr/>
          <p:nvPr/>
        </p:nvCxnSpPr>
        <p:spPr>
          <a:xfrm>
            <a:off x="1235075" y="6209393"/>
            <a:ext cx="99488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43C9B88-9C43-4A6B-A3D6-B11AD177E2C7}"/>
              </a:ext>
            </a:extLst>
          </p:cNvPr>
          <p:cNvCxnSpPr>
            <a:cxnSpLocks/>
          </p:cNvCxnSpPr>
          <p:nvPr/>
        </p:nvCxnSpPr>
        <p:spPr>
          <a:xfrm>
            <a:off x="3575050" y="1041400"/>
            <a:ext cx="0" cy="4979988"/>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CA5E0B71-368D-484A-A887-592EACDDB933}"/>
              </a:ext>
            </a:extLst>
          </p:cNvPr>
          <p:cNvCxnSpPr>
            <a:cxnSpLocks/>
          </p:cNvCxnSpPr>
          <p:nvPr/>
        </p:nvCxnSpPr>
        <p:spPr>
          <a:xfrm>
            <a:off x="6888163" y="1052513"/>
            <a:ext cx="0" cy="4979987"/>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806" name="Rectangle 6"/>
          <p:cNvSpPr>
            <a:spLocks noChangeArrowheads="1"/>
          </p:cNvSpPr>
          <p:nvPr/>
        </p:nvSpPr>
        <p:spPr bwMode="auto">
          <a:xfrm>
            <a:off x="4773613" y="5509666"/>
            <a:ext cx="728662"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eaLnBrk="1" hangingPunct="1">
              <a:lnSpc>
                <a:spcPct val="100000"/>
              </a:lnSpc>
              <a:spcBef>
                <a:spcPct val="0"/>
              </a:spcBef>
              <a:spcAft>
                <a:spcPct val="0"/>
              </a:spcAft>
              <a:buClr>
                <a:srgbClr val="0033CC"/>
              </a:buClr>
              <a:buSzPct val="90000"/>
              <a:buFontTx/>
              <a:buNone/>
            </a:pPr>
            <a:r>
              <a:rPr kumimoji="1" lang="en-US" altLang="en-US" sz="2400" dirty="0">
                <a:solidFill>
                  <a:srgbClr val="006600"/>
                </a:solidFill>
                <a:latin typeface="CG Omega" pitchFamily="34" charset="0"/>
              </a:rPr>
              <a:t>- -</a:t>
            </a:r>
          </a:p>
        </p:txBody>
      </p:sp>
    </p:spTree>
    <p:extLst>
      <p:ext uri="{BB962C8B-B14F-4D97-AF65-F5344CB8AC3E}">
        <p14:creationId xmlns:p14="http://schemas.microsoft.com/office/powerpoint/2010/main" val="414723125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B66C0056-AC70-4CC3-8CA6-99580CB5DBE8}"/>
              </a:ext>
            </a:extLst>
          </p:cNvPr>
          <p:cNvSpPr>
            <a:spLocks noGrp="1" noChangeArrowheads="1"/>
          </p:cNvSpPr>
          <p:nvPr>
            <p:ph type="title"/>
          </p:nvPr>
        </p:nvSpPr>
        <p:spPr>
          <a:xfrm>
            <a:off x="234380" y="178708"/>
            <a:ext cx="11323513" cy="647700"/>
          </a:xfrm>
        </p:spPr>
        <p:txBody>
          <a:bodyPr>
            <a:noAutofit/>
          </a:bodyPr>
          <a:lstStyle/>
          <a:p>
            <a:pPr fontAlgn="auto">
              <a:spcAft>
                <a:spcPts val="0"/>
              </a:spcAft>
              <a:defRPr/>
            </a:pPr>
            <a:r>
              <a:rPr lang="en-NZ" altLang="en-US" dirty="0">
                <a:solidFill>
                  <a:schemeClr val="accent1">
                    <a:lumMod val="75000"/>
                  </a:schemeClr>
                </a:solidFill>
              </a:rPr>
              <a:t>How? Single nucleotide polymorphisms (SNPs)</a:t>
            </a:r>
            <a:endParaRPr lang="en-GB" altLang="en-US" dirty="0">
              <a:solidFill>
                <a:schemeClr val="accent1">
                  <a:lumMod val="75000"/>
                </a:schemeClr>
              </a:solidFill>
            </a:endParaRP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1227098"/>
            <a:ext cx="4818360" cy="134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Box 4"/>
          <p:cNvSpPr txBox="1">
            <a:spLocks noChangeArrowheads="1"/>
          </p:cNvSpPr>
          <p:nvPr/>
        </p:nvSpPr>
        <p:spPr bwMode="auto">
          <a:xfrm>
            <a:off x="368021" y="2774197"/>
            <a:ext cx="11056232" cy="295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marL="457200" indent="-457200" eaLnBrk="1" hangingPunct="1">
              <a:lnSpc>
                <a:spcPct val="150000"/>
              </a:lnSpc>
              <a:spcBef>
                <a:spcPct val="0"/>
              </a:spcBef>
              <a:spcAft>
                <a:spcPct val="0"/>
              </a:spcAft>
              <a:buClrTx/>
              <a:buSzTx/>
              <a:buFont typeface="Arial" panose="020B0604020202020204" pitchFamily="34" charset="0"/>
              <a:buChar char="•"/>
            </a:pPr>
            <a:r>
              <a:rPr lang="en-US" altLang="en-US" sz="3200" dirty="0">
                <a:solidFill>
                  <a:schemeClr val="tx2"/>
                </a:solidFill>
                <a:latin typeface="Arial" panose="020B0604020202020204" pitchFamily="34" charset="0"/>
              </a:rPr>
              <a:t>We each have ~5 million SNPs</a:t>
            </a:r>
          </a:p>
          <a:p>
            <a:pPr marL="457200" indent="-457200" eaLnBrk="1" hangingPunct="1">
              <a:lnSpc>
                <a:spcPct val="150000"/>
              </a:lnSpc>
              <a:spcBef>
                <a:spcPct val="0"/>
              </a:spcBef>
              <a:spcAft>
                <a:spcPct val="0"/>
              </a:spcAft>
              <a:buClrTx/>
              <a:buSzTx/>
              <a:buFont typeface="Arial" panose="020B0604020202020204" pitchFamily="34" charset="0"/>
              <a:buChar char="•"/>
            </a:pPr>
            <a:r>
              <a:rPr lang="en-US" altLang="en-US" sz="3200" dirty="0">
                <a:solidFill>
                  <a:schemeClr val="tx2"/>
                </a:solidFill>
                <a:latin typeface="Arial" panose="020B0604020202020204" pitchFamily="34" charset="0"/>
              </a:rPr>
              <a:t>Over 600 million human SNPs catalogued (</a:t>
            </a:r>
            <a:r>
              <a:rPr lang="en-US" altLang="en-US" sz="3200" dirty="0" err="1">
                <a:solidFill>
                  <a:schemeClr val="tx2"/>
                </a:solidFill>
                <a:latin typeface="Arial" panose="020B0604020202020204" pitchFamily="34" charset="0"/>
              </a:rPr>
              <a:t>rsID</a:t>
            </a:r>
            <a:r>
              <a:rPr lang="en-US" altLang="en-US" sz="3200" dirty="0">
                <a:solidFill>
                  <a:schemeClr val="tx2"/>
                </a:solidFill>
                <a:latin typeface="Arial" panose="020B0604020202020204" pitchFamily="34" charset="0"/>
              </a:rPr>
              <a:t>, </a:t>
            </a:r>
            <a:r>
              <a:rPr lang="en-US" altLang="en-US" sz="3200" dirty="0" err="1">
                <a:solidFill>
                  <a:schemeClr val="tx2"/>
                </a:solidFill>
                <a:latin typeface="Arial" panose="020B0604020202020204" pitchFamily="34" charset="0"/>
              </a:rPr>
              <a:t>dbSNP</a:t>
            </a:r>
            <a:r>
              <a:rPr lang="en-US" altLang="en-US" sz="3200" dirty="0">
                <a:solidFill>
                  <a:schemeClr val="tx2"/>
                </a:solidFill>
                <a:latin typeface="Arial" panose="020B0604020202020204" pitchFamily="34" charset="0"/>
              </a:rPr>
              <a:t>)</a:t>
            </a:r>
          </a:p>
          <a:p>
            <a:pPr marL="457200" indent="-457200" eaLnBrk="1" hangingPunct="1">
              <a:lnSpc>
                <a:spcPct val="150000"/>
              </a:lnSpc>
              <a:spcBef>
                <a:spcPct val="0"/>
              </a:spcBef>
              <a:spcAft>
                <a:spcPct val="0"/>
              </a:spcAft>
              <a:buClrTx/>
              <a:buSzTx/>
              <a:buFont typeface="Arial" panose="020B0604020202020204" pitchFamily="34" charset="0"/>
              <a:buChar char="•"/>
            </a:pPr>
            <a:r>
              <a:rPr lang="en-NZ" altLang="en-US" sz="3200" dirty="0">
                <a:solidFill>
                  <a:schemeClr val="tx2"/>
                </a:solidFill>
                <a:latin typeface="Arial" panose="020B0604020202020204" pitchFamily="34" charset="0"/>
              </a:rPr>
              <a:t>SNPs can affect gene regulation or protein function</a:t>
            </a:r>
          </a:p>
          <a:p>
            <a:pPr marL="457200" indent="-457200" eaLnBrk="1" hangingPunct="1">
              <a:lnSpc>
                <a:spcPct val="150000"/>
              </a:lnSpc>
              <a:spcBef>
                <a:spcPct val="0"/>
              </a:spcBef>
              <a:spcAft>
                <a:spcPct val="0"/>
              </a:spcAft>
              <a:buClrTx/>
              <a:buSzTx/>
              <a:buFont typeface="Arial" panose="020B0604020202020204" pitchFamily="34" charset="0"/>
              <a:buChar char="•"/>
            </a:pPr>
            <a:r>
              <a:rPr lang="en-NZ" altLang="en-US" sz="3200" dirty="0">
                <a:solidFill>
                  <a:schemeClr val="tx2"/>
                </a:solidFill>
                <a:latin typeface="Arial" panose="020B0604020202020204" pitchFamily="34" charset="0"/>
              </a:rPr>
              <a:t>Very useful for mapping risk loci via association studies!</a:t>
            </a:r>
          </a:p>
        </p:txBody>
      </p:sp>
      <p:pic>
        <p:nvPicPr>
          <p:cNvPr id="5" name="Picture 3">
            <a:extLst>
              <a:ext uri="{FF2B5EF4-FFF2-40B4-BE49-F238E27FC236}">
                <a16:creationId xmlns:a16="http://schemas.microsoft.com/office/drawing/2014/main" id="{0E629870-0B88-4566-8F72-E698160B47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1916" y="502558"/>
            <a:ext cx="1344674" cy="325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891322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Rectangle 2">
            <a:extLst>
              <a:ext uri="{FF2B5EF4-FFF2-40B4-BE49-F238E27FC236}">
                <a16:creationId xmlns:a16="http://schemas.microsoft.com/office/drawing/2014/main" id="{77B127E7-45D4-4C8A-9CC9-AB9069C3C848}"/>
              </a:ext>
            </a:extLst>
          </p:cNvPr>
          <p:cNvSpPr txBox="1">
            <a:spLocks noChangeArrowheads="1"/>
          </p:cNvSpPr>
          <p:nvPr/>
        </p:nvSpPr>
        <p:spPr>
          <a:xfrm>
            <a:off x="623392" y="116632"/>
            <a:ext cx="11161239" cy="1241425"/>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NZ" altLang="en-US" sz="4800" dirty="0">
                <a:solidFill>
                  <a:schemeClr val="accent1">
                    <a:lumMod val="75000"/>
                  </a:schemeClr>
                </a:solidFill>
              </a:rPr>
              <a:t>How? Genome-wide association studies  (GWAS)</a:t>
            </a:r>
            <a:endParaRPr lang="en-US" altLang="en-US" sz="4800" dirty="0">
              <a:solidFill>
                <a:schemeClr val="accent1">
                  <a:lumMod val="75000"/>
                </a:schemeClr>
              </a:solidFill>
            </a:endParaRPr>
          </a:p>
        </p:txBody>
      </p:sp>
      <p:grpSp>
        <p:nvGrpSpPr>
          <p:cNvPr id="5" name="Group 4">
            <a:extLst>
              <a:ext uri="{FF2B5EF4-FFF2-40B4-BE49-F238E27FC236}">
                <a16:creationId xmlns:a16="http://schemas.microsoft.com/office/drawing/2014/main" id="{F2475B6D-DF67-4B1B-8827-FE495B02F8DF}"/>
              </a:ext>
            </a:extLst>
          </p:cNvPr>
          <p:cNvGrpSpPr/>
          <p:nvPr/>
        </p:nvGrpSpPr>
        <p:grpSpPr>
          <a:xfrm>
            <a:off x="1881187" y="690562"/>
            <a:ext cx="8429625" cy="5987509"/>
            <a:chOff x="1881187" y="690562"/>
            <a:chExt cx="8429625" cy="5987509"/>
          </a:xfrm>
        </p:grpSpPr>
        <p:pic>
          <p:nvPicPr>
            <p:cNvPr id="3" name="Picture 2">
              <a:extLst>
                <a:ext uri="{FF2B5EF4-FFF2-40B4-BE49-F238E27FC236}">
                  <a16:creationId xmlns:a16="http://schemas.microsoft.com/office/drawing/2014/main" id="{AD4D0FA8-4D5F-4690-9D0E-70A9D6F3E599}"/>
                </a:ext>
              </a:extLst>
            </p:cNvPr>
            <p:cNvPicPr>
              <a:picLocks noChangeAspect="1"/>
            </p:cNvPicPr>
            <p:nvPr/>
          </p:nvPicPr>
          <p:blipFill>
            <a:blip r:embed="rId4"/>
            <a:stretch>
              <a:fillRect/>
            </a:stretch>
          </p:blipFill>
          <p:spPr>
            <a:xfrm>
              <a:off x="1881187" y="690562"/>
              <a:ext cx="8429625" cy="5476875"/>
            </a:xfrm>
            <a:prstGeom prst="rect">
              <a:avLst/>
            </a:prstGeom>
          </p:spPr>
        </p:pic>
        <p:sp>
          <p:nvSpPr>
            <p:cNvPr id="4" name="TextBox 3">
              <a:extLst>
                <a:ext uri="{FF2B5EF4-FFF2-40B4-BE49-F238E27FC236}">
                  <a16:creationId xmlns:a16="http://schemas.microsoft.com/office/drawing/2014/main" id="{5C9AE042-0566-45C0-86B1-E0347F67375B}"/>
                </a:ext>
              </a:extLst>
            </p:cNvPr>
            <p:cNvSpPr txBox="1"/>
            <p:nvPr/>
          </p:nvSpPr>
          <p:spPr>
            <a:xfrm>
              <a:off x="3287688" y="6093296"/>
              <a:ext cx="1136850" cy="584775"/>
            </a:xfrm>
            <a:prstGeom prst="rect">
              <a:avLst/>
            </a:prstGeom>
            <a:noFill/>
          </p:spPr>
          <p:txBody>
            <a:bodyPr wrap="none" rtlCol="0">
              <a:spAutoFit/>
            </a:bodyPr>
            <a:lstStyle/>
            <a:p>
              <a:r>
                <a:rPr lang="en-NZ" sz="3200" dirty="0"/>
                <a:t>Cases</a:t>
              </a:r>
            </a:p>
          </p:txBody>
        </p:sp>
        <p:sp>
          <p:nvSpPr>
            <p:cNvPr id="7" name="TextBox 6">
              <a:extLst>
                <a:ext uri="{FF2B5EF4-FFF2-40B4-BE49-F238E27FC236}">
                  <a16:creationId xmlns:a16="http://schemas.microsoft.com/office/drawing/2014/main" id="{8137D363-5885-4F45-8A7D-1F3859209EEC}"/>
                </a:ext>
              </a:extLst>
            </p:cNvPr>
            <p:cNvSpPr txBox="1"/>
            <p:nvPr/>
          </p:nvSpPr>
          <p:spPr>
            <a:xfrm>
              <a:off x="7608168" y="6034104"/>
              <a:ext cx="1487715" cy="584775"/>
            </a:xfrm>
            <a:prstGeom prst="rect">
              <a:avLst/>
            </a:prstGeom>
            <a:noFill/>
          </p:spPr>
          <p:txBody>
            <a:bodyPr wrap="none" rtlCol="0">
              <a:spAutoFit/>
            </a:bodyPr>
            <a:lstStyle/>
            <a:p>
              <a:r>
                <a:rPr lang="en-NZ" sz="3200" dirty="0"/>
                <a:t>Controls</a:t>
              </a:r>
            </a:p>
          </p:txBody>
        </p:sp>
      </p:grpSp>
    </p:spTree>
    <p:custDataLst>
      <p:tags r:id="rId1"/>
    </p:custDataLst>
    <p:extLst>
      <p:ext uri="{BB962C8B-B14F-4D97-AF65-F5344CB8AC3E}">
        <p14:creationId xmlns:p14="http://schemas.microsoft.com/office/powerpoint/2010/main" val="29423315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Content Placeholder 2"/>
          <p:cNvSpPr>
            <a:spLocks noGrp="1" noChangeArrowheads="1"/>
          </p:cNvSpPr>
          <p:nvPr>
            <p:ph idx="1"/>
          </p:nvPr>
        </p:nvSpPr>
        <p:spPr>
          <a:xfrm>
            <a:off x="2589213" y="2181225"/>
            <a:ext cx="8915400" cy="3778250"/>
          </a:xfrm>
        </p:spPr>
        <p:txBody>
          <a:bodyPr/>
          <a:lstStyle/>
          <a:p>
            <a:endParaRPr lang="en-NZ" altLang="en-US"/>
          </a:p>
        </p:txBody>
      </p:sp>
      <p:pic>
        <p:nvPicPr>
          <p:cNvPr id="696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60" y="1100306"/>
            <a:ext cx="11493199" cy="5196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638" name="TextBox 3"/>
          <p:cNvSpPr txBox="1">
            <a:spLocks noChangeArrowheads="1"/>
          </p:cNvSpPr>
          <p:nvPr/>
        </p:nvSpPr>
        <p:spPr bwMode="auto">
          <a:xfrm>
            <a:off x="8912855" y="945097"/>
            <a:ext cx="2087562" cy="830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fontAlgn="base">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algn="ctr" eaLnBrk="1" hangingPunct="1">
              <a:lnSpc>
                <a:spcPct val="100000"/>
              </a:lnSpc>
              <a:spcBef>
                <a:spcPct val="0"/>
              </a:spcBef>
              <a:spcAft>
                <a:spcPct val="0"/>
              </a:spcAft>
              <a:buClrTx/>
              <a:buSzTx/>
              <a:buFontTx/>
              <a:buNone/>
            </a:pPr>
            <a:r>
              <a:rPr kumimoji="1" lang="en-NZ" altLang="en-US" sz="2400" dirty="0">
                <a:solidFill>
                  <a:srgbClr val="FF0000"/>
                </a:solidFill>
                <a:latin typeface="Arial Narrow" panose="020B0606020202030204" pitchFamily="34" charset="0"/>
              </a:rPr>
              <a:t>37,000 cases</a:t>
            </a:r>
          </a:p>
          <a:p>
            <a:pPr algn="ctr" eaLnBrk="1" hangingPunct="1">
              <a:lnSpc>
                <a:spcPct val="100000"/>
              </a:lnSpc>
              <a:spcBef>
                <a:spcPct val="0"/>
              </a:spcBef>
              <a:spcAft>
                <a:spcPct val="0"/>
              </a:spcAft>
              <a:buClrTx/>
              <a:buSzTx/>
              <a:buFontTx/>
              <a:buNone/>
            </a:pPr>
            <a:r>
              <a:rPr kumimoji="1" lang="en-NZ" altLang="en-US" sz="2400" dirty="0">
                <a:solidFill>
                  <a:srgbClr val="FF0000"/>
                </a:solidFill>
                <a:latin typeface="Arial Narrow" panose="020B0606020202030204" pitchFamily="34" charset="0"/>
              </a:rPr>
              <a:t>113,000 controls</a:t>
            </a:r>
          </a:p>
        </p:txBody>
      </p:sp>
      <p:pic>
        <p:nvPicPr>
          <p:cNvPr id="8" name="Picture 4" descr="Image result for manhattan sky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36" y="2006452"/>
            <a:ext cx="12052680" cy="430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E0A21E96-11E1-4742-A562-925831E7B65F}"/>
              </a:ext>
            </a:extLst>
          </p:cNvPr>
          <p:cNvSpPr txBox="1">
            <a:spLocks noChangeArrowheads="1"/>
          </p:cNvSpPr>
          <p:nvPr/>
        </p:nvSpPr>
        <p:spPr>
          <a:xfrm>
            <a:off x="606809" y="67501"/>
            <a:ext cx="11493199" cy="6635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en-US" sz="4800" dirty="0">
                <a:solidFill>
                  <a:schemeClr val="accent1">
                    <a:lumMod val="75000"/>
                  </a:schemeClr>
                </a:solidFill>
              </a:rPr>
              <a:t>Genome wide association studies (GWAS)</a:t>
            </a:r>
          </a:p>
        </p:txBody>
      </p:sp>
      <p:pic>
        <p:nvPicPr>
          <p:cNvPr id="3" name="Picture 2"/>
          <p:cNvPicPr>
            <a:picLocks noChangeAspect="1"/>
          </p:cNvPicPr>
          <p:nvPr/>
        </p:nvPicPr>
        <p:blipFill>
          <a:blip r:embed="rId5"/>
          <a:stretch>
            <a:fillRect/>
          </a:stretch>
        </p:blipFill>
        <p:spPr>
          <a:xfrm>
            <a:off x="153879" y="767116"/>
            <a:ext cx="7131268" cy="1228500"/>
          </a:xfrm>
          <a:prstGeom prst="rect">
            <a:avLst/>
          </a:prstGeom>
        </p:spPr>
      </p:pic>
      <p:sp>
        <p:nvSpPr>
          <p:cNvPr id="2" name="TextBox 1">
            <a:extLst>
              <a:ext uri="{FF2B5EF4-FFF2-40B4-BE49-F238E27FC236}">
                <a16:creationId xmlns:a16="http://schemas.microsoft.com/office/drawing/2014/main" id="{BB5B0B15-3C27-4D05-9A3A-3BF94A697AE9}"/>
              </a:ext>
            </a:extLst>
          </p:cNvPr>
          <p:cNvSpPr txBox="1"/>
          <p:nvPr/>
        </p:nvSpPr>
        <p:spPr>
          <a:xfrm>
            <a:off x="4373661" y="1614075"/>
            <a:ext cx="3333052" cy="369332"/>
          </a:xfrm>
          <a:prstGeom prst="rect">
            <a:avLst/>
          </a:prstGeom>
          <a:noFill/>
        </p:spPr>
        <p:txBody>
          <a:bodyPr wrap="square" rtlCol="0">
            <a:spAutoFit/>
          </a:bodyPr>
          <a:lstStyle/>
          <a:p>
            <a:r>
              <a:rPr lang="en-NZ" dirty="0"/>
              <a:t>Nature 511, 421-27 (2014)</a:t>
            </a:r>
          </a:p>
        </p:txBody>
      </p:sp>
    </p:spTree>
    <p:extLst>
      <p:ext uri="{BB962C8B-B14F-4D97-AF65-F5344CB8AC3E}">
        <p14:creationId xmlns:p14="http://schemas.microsoft.com/office/powerpoint/2010/main" val="259788293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2D64-0090-46E9-90F0-B964E1DD2834}"/>
              </a:ext>
            </a:extLst>
          </p:cNvPr>
          <p:cNvSpPr>
            <a:spLocks noGrp="1"/>
          </p:cNvSpPr>
          <p:nvPr>
            <p:ph type="title"/>
          </p:nvPr>
        </p:nvSpPr>
        <p:spPr>
          <a:xfrm>
            <a:off x="1919536" y="-59170"/>
            <a:ext cx="10515600" cy="1325563"/>
          </a:xfrm>
        </p:spPr>
        <p:txBody>
          <a:bodyPr/>
          <a:lstStyle/>
          <a:p>
            <a:r>
              <a:rPr lang="en-US" dirty="0">
                <a:solidFill>
                  <a:schemeClr val="accent1">
                    <a:lumMod val="75000"/>
                  </a:schemeClr>
                </a:solidFill>
              </a:rPr>
              <a:t>GWAS progress to date – sample sizes</a:t>
            </a:r>
            <a:endParaRPr lang="en-NZ" dirty="0">
              <a:solidFill>
                <a:schemeClr val="accent1">
                  <a:lumMod val="75000"/>
                </a:schemeClr>
              </a:solidFill>
            </a:endParaRPr>
          </a:p>
        </p:txBody>
      </p:sp>
      <p:sp>
        <p:nvSpPr>
          <p:cNvPr id="3" name="Content Placeholder 2">
            <a:extLst>
              <a:ext uri="{FF2B5EF4-FFF2-40B4-BE49-F238E27FC236}">
                <a16:creationId xmlns:a16="http://schemas.microsoft.com/office/drawing/2014/main" id="{B16AD9AF-0E5F-48C5-AE90-68F38F600B24}"/>
              </a:ext>
            </a:extLst>
          </p:cNvPr>
          <p:cNvSpPr>
            <a:spLocks noGrp="1"/>
          </p:cNvSpPr>
          <p:nvPr>
            <p:ph idx="1"/>
          </p:nvPr>
        </p:nvSpPr>
        <p:spPr>
          <a:xfrm>
            <a:off x="6816080" y="6132835"/>
            <a:ext cx="4681736" cy="360040"/>
          </a:xfrm>
        </p:spPr>
        <p:txBody>
          <a:bodyPr>
            <a:normAutofit fontScale="40000" lnSpcReduction="20000"/>
          </a:bodyPr>
          <a:lstStyle/>
          <a:p>
            <a:pPr marL="0" indent="0">
              <a:buNone/>
            </a:pPr>
            <a:r>
              <a:rPr lang="en-US" altLang="en-US" sz="4800" dirty="0"/>
              <a:t>PGC Update, Sullivan, 2020;  other papers</a:t>
            </a:r>
          </a:p>
          <a:p>
            <a:endParaRPr lang="en-NZ" dirty="0"/>
          </a:p>
        </p:txBody>
      </p:sp>
      <p:graphicFrame>
        <p:nvGraphicFramePr>
          <p:cNvPr id="4" name="Table 3">
            <a:extLst>
              <a:ext uri="{FF2B5EF4-FFF2-40B4-BE49-F238E27FC236}">
                <a16:creationId xmlns:a16="http://schemas.microsoft.com/office/drawing/2014/main" id="{FCCFCAF6-0B26-44E7-AABE-307A83CA9B1D}"/>
              </a:ext>
            </a:extLst>
          </p:cNvPr>
          <p:cNvGraphicFramePr>
            <a:graphicFrameLocks noGrp="1"/>
          </p:cNvGraphicFramePr>
          <p:nvPr>
            <p:extLst>
              <p:ext uri="{D42A27DB-BD31-4B8C-83A1-F6EECF244321}">
                <p14:modId xmlns:p14="http://schemas.microsoft.com/office/powerpoint/2010/main" val="522376555"/>
              </p:ext>
            </p:extLst>
          </p:nvPr>
        </p:nvGraphicFramePr>
        <p:xfrm>
          <a:off x="2207568" y="1122645"/>
          <a:ext cx="8064896" cy="4036645"/>
        </p:xfrm>
        <a:graphic>
          <a:graphicData uri="http://schemas.openxmlformats.org/drawingml/2006/table">
            <a:tbl>
              <a:tblPr>
                <a:tableStyleId>{5C22544A-7EE6-4342-B048-85BDC9FD1C3A}</a:tableStyleId>
              </a:tblPr>
              <a:tblGrid>
                <a:gridCol w="4248472">
                  <a:extLst>
                    <a:ext uri="{9D8B030D-6E8A-4147-A177-3AD203B41FA5}">
                      <a16:colId xmlns:a16="http://schemas.microsoft.com/office/drawing/2014/main" val="2868482447"/>
                    </a:ext>
                  </a:extLst>
                </a:gridCol>
                <a:gridCol w="1656184">
                  <a:extLst>
                    <a:ext uri="{9D8B030D-6E8A-4147-A177-3AD203B41FA5}">
                      <a16:colId xmlns:a16="http://schemas.microsoft.com/office/drawing/2014/main" val="656870346"/>
                    </a:ext>
                  </a:extLst>
                </a:gridCol>
                <a:gridCol w="2160240">
                  <a:extLst>
                    <a:ext uri="{9D8B030D-6E8A-4147-A177-3AD203B41FA5}">
                      <a16:colId xmlns:a16="http://schemas.microsoft.com/office/drawing/2014/main" val="1710186175"/>
                    </a:ext>
                  </a:extLst>
                </a:gridCol>
              </a:tblGrid>
              <a:tr h="367673">
                <a:tc>
                  <a:txBody>
                    <a:bodyPr/>
                    <a:lstStyle/>
                    <a:p>
                      <a:pPr algn="l" fontAlgn="b"/>
                      <a:r>
                        <a:rPr lang="en-NZ" sz="2800" b="1" u="none" strike="noStrike" dirty="0">
                          <a:effectLst/>
                        </a:rPr>
                        <a:t>Condition</a:t>
                      </a:r>
                      <a:endParaRPr lang="en-NZ" sz="2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Z" sz="2800" b="1" u="none" strike="noStrike">
                          <a:effectLst/>
                        </a:rPr>
                        <a:t>Cases  </a:t>
                      </a:r>
                      <a:endParaRPr lang="en-NZ" sz="28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NZ" sz="2800" b="1" u="none" strike="noStrike" dirty="0">
                          <a:effectLst/>
                        </a:rPr>
                        <a:t>GWAS Loci</a:t>
                      </a:r>
                      <a:endParaRPr lang="en-NZ" sz="2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7490106"/>
                  </a:ext>
                </a:extLst>
              </a:tr>
              <a:tr h="450050">
                <a:tc>
                  <a:txBody>
                    <a:bodyPr/>
                    <a:lstStyle/>
                    <a:p>
                      <a:pPr algn="l" fontAlgn="b"/>
                      <a:r>
                        <a:rPr lang="en-NZ" sz="2800" u="none" strike="noStrike" dirty="0">
                          <a:effectLst/>
                        </a:rPr>
                        <a:t>Schizophrenia</a:t>
                      </a:r>
                      <a:endParaRPr lang="en-NZ"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Z" sz="2800" u="none" strike="noStrike" dirty="0">
                          <a:effectLst/>
                        </a:rPr>
                        <a:t>67K</a:t>
                      </a:r>
                      <a:endParaRPr lang="en-NZ"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NZ" sz="2800" u="none" strike="noStrike">
                          <a:effectLst/>
                        </a:rPr>
                        <a:t>270</a:t>
                      </a:r>
                      <a:endParaRPr lang="en-NZ"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7001803"/>
                  </a:ext>
                </a:extLst>
              </a:tr>
              <a:tr h="450050">
                <a:tc>
                  <a:txBody>
                    <a:bodyPr/>
                    <a:lstStyle/>
                    <a:p>
                      <a:pPr algn="l" fontAlgn="b"/>
                      <a:r>
                        <a:rPr lang="en-NZ" sz="2800" u="none" strike="noStrike" dirty="0">
                          <a:effectLst/>
                        </a:rPr>
                        <a:t>Major depression</a:t>
                      </a:r>
                      <a:endParaRPr lang="en-NZ"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Z" sz="2800" u="none" strike="noStrike">
                          <a:effectLst/>
                        </a:rPr>
                        <a:t>250K</a:t>
                      </a:r>
                      <a:endParaRPr lang="en-NZ"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NZ" sz="2800" u="none" strike="noStrike" dirty="0">
                          <a:effectLst/>
                        </a:rPr>
                        <a:t>102</a:t>
                      </a:r>
                      <a:endParaRPr lang="en-NZ"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33262503"/>
                  </a:ext>
                </a:extLst>
              </a:tr>
              <a:tr h="450050">
                <a:tc>
                  <a:txBody>
                    <a:bodyPr/>
                    <a:lstStyle/>
                    <a:p>
                      <a:pPr algn="l" fontAlgn="b"/>
                      <a:r>
                        <a:rPr lang="en-NZ" sz="2800" u="none" strike="noStrike" dirty="0">
                          <a:effectLst/>
                        </a:rPr>
                        <a:t>ADHD</a:t>
                      </a:r>
                      <a:endParaRPr lang="en-NZ"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Z" sz="2800" u="none" strike="noStrike" dirty="0">
                          <a:effectLst/>
                        </a:rPr>
                        <a:t>143K</a:t>
                      </a:r>
                      <a:endParaRPr lang="en-NZ"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NZ" sz="2800" u="none" strike="noStrike" dirty="0">
                          <a:effectLst/>
                        </a:rPr>
                        <a:t>80</a:t>
                      </a:r>
                      <a:endParaRPr lang="en-NZ"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0005624"/>
                  </a:ext>
                </a:extLst>
              </a:tr>
              <a:tr h="450050">
                <a:tc>
                  <a:txBody>
                    <a:bodyPr/>
                    <a:lstStyle/>
                    <a:p>
                      <a:pPr algn="l" fontAlgn="b"/>
                      <a:r>
                        <a:rPr lang="en-NZ" sz="2800" u="none" strike="noStrike" dirty="0">
                          <a:effectLst/>
                        </a:rPr>
                        <a:t>Bipolar disorder</a:t>
                      </a:r>
                      <a:endParaRPr lang="en-NZ"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Z" sz="2800" u="none" strike="noStrike">
                          <a:effectLst/>
                        </a:rPr>
                        <a:t>30K</a:t>
                      </a:r>
                      <a:endParaRPr lang="en-NZ"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NZ" sz="2800" u="none" strike="noStrike" dirty="0">
                          <a:effectLst/>
                        </a:rPr>
                        <a:t>30</a:t>
                      </a:r>
                      <a:endParaRPr lang="en-NZ"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92127752"/>
                  </a:ext>
                </a:extLst>
              </a:tr>
              <a:tr h="450050">
                <a:tc>
                  <a:txBody>
                    <a:bodyPr/>
                    <a:lstStyle/>
                    <a:p>
                      <a:pPr algn="l" fontAlgn="b"/>
                      <a:r>
                        <a:rPr lang="en-NZ" sz="2800" u="none" strike="noStrike" dirty="0">
                          <a:effectLst/>
                        </a:rPr>
                        <a:t>Alcohol use disorder</a:t>
                      </a:r>
                      <a:endParaRPr lang="en-NZ"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Z" sz="2800" u="none" strike="noStrike" dirty="0">
                          <a:effectLst/>
                        </a:rPr>
                        <a:t>56K</a:t>
                      </a:r>
                      <a:endParaRPr lang="en-NZ"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NZ" sz="2800" u="none" strike="noStrike">
                          <a:effectLst/>
                        </a:rPr>
                        <a:t>29</a:t>
                      </a:r>
                      <a:endParaRPr lang="en-NZ" sz="2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9283628"/>
                  </a:ext>
                </a:extLst>
              </a:tr>
              <a:tr h="450050">
                <a:tc>
                  <a:txBody>
                    <a:bodyPr/>
                    <a:lstStyle/>
                    <a:p>
                      <a:pPr algn="l" fontAlgn="b"/>
                      <a:r>
                        <a:rPr lang="en-US" sz="2800" b="0" i="0" u="none" strike="noStrike" dirty="0">
                          <a:solidFill>
                            <a:srgbClr val="000000"/>
                          </a:solidFill>
                          <a:effectLst/>
                          <a:latin typeface="Calibri" panose="020F0502020204030204" pitchFamily="34" charset="0"/>
                        </a:rPr>
                        <a:t>A</a:t>
                      </a:r>
                      <a:r>
                        <a:rPr lang="en-NZ" sz="2800" b="0" i="0" u="none" strike="noStrike" dirty="0" err="1">
                          <a:solidFill>
                            <a:srgbClr val="000000"/>
                          </a:solidFill>
                          <a:effectLst/>
                          <a:latin typeface="Calibri" panose="020F0502020204030204" pitchFamily="34" charset="0"/>
                        </a:rPr>
                        <a:t>norexia</a:t>
                      </a:r>
                      <a:r>
                        <a:rPr lang="en-NZ" sz="2800" b="0" i="0" u="none" strike="noStrike" dirty="0">
                          <a:solidFill>
                            <a:srgbClr val="000000"/>
                          </a:solidFill>
                          <a:effectLst/>
                          <a:latin typeface="Calibri" panose="020F0502020204030204" pitchFamily="34" charset="0"/>
                        </a:rPr>
                        <a:t> nervosa</a:t>
                      </a:r>
                    </a:p>
                  </a:txBody>
                  <a:tcPr marL="9525" marR="9525" marT="9525" marB="0" anchor="b"/>
                </a:tc>
                <a:tc>
                  <a:txBody>
                    <a:bodyPr/>
                    <a:lstStyle/>
                    <a:p>
                      <a:pPr algn="l" fontAlgn="b"/>
                      <a:r>
                        <a:rPr lang="en-NZ" sz="2800" u="none" strike="noStrike">
                          <a:effectLst/>
                        </a:rPr>
                        <a:t>17K</a:t>
                      </a:r>
                      <a:endParaRPr lang="en-NZ"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NZ" sz="2800" u="none" strike="noStrike" dirty="0">
                          <a:effectLst/>
                        </a:rPr>
                        <a:t>8</a:t>
                      </a:r>
                      <a:endParaRPr lang="en-NZ"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6604908"/>
                  </a:ext>
                </a:extLst>
              </a:tr>
              <a:tr h="450050">
                <a:tc>
                  <a:txBody>
                    <a:bodyPr/>
                    <a:lstStyle/>
                    <a:p>
                      <a:pPr algn="l" fontAlgn="b"/>
                      <a:r>
                        <a:rPr lang="en-NZ" sz="2800" u="none" strike="noStrike" dirty="0">
                          <a:effectLst/>
                        </a:rPr>
                        <a:t>Anxiety</a:t>
                      </a:r>
                      <a:endParaRPr lang="en-NZ" sz="2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Z" sz="2800" u="none" strike="noStrike">
                          <a:effectLst/>
                        </a:rPr>
                        <a:t>51K</a:t>
                      </a:r>
                      <a:endParaRPr lang="en-NZ" sz="2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NZ" sz="2800" u="none" strike="noStrike" dirty="0">
                          <a:effectLst/>
                        </a:rPr>
                        <a:t>3</a:t>
                      </a:r>
                      <a:endParaRPr lang="en-NZ" sz="2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6995613"/>
                  </a:ext>
                </a:extLst>
              </a:tr>
              <a:tr h="450050">
                <a:tc>
                  <a:txBody>
                    <a:bodyPr/>
                    <a:lstStyle/>
                    <a:p>
                      <a:pPr algn="l" fontAlgn="b"/>
                      <a:r>
                        <a:rPr lang="en-NZ" sz="2800" b="0" i="0" u="none" strike="noStrike" dirty="0">
                          <a:solidFill>
                            <a:srgbClr val="000000"/>
                          </a:solidFill>
                          <a:effectLst/>
                          <a:latin typeface="Calibri" panose="020F0502020204030204" pitchFamily="34" charset="0"/>
                        </a:rPr>
                        <a:t>Post partum depression</a:t>
                      </a:r>
                    </a:p>
                  </a:txBody>
                  <a:tcPr marL="9525" marR="9525" marT="9525" marB="0" anchor="b"/>
                </a:tc>
                <a:tc>
                  <a:txBody>
                    <a:bodyPr/>
                    <a:lstStyle/>
                    <a:p>
                      <a:pPr algn="l" fontAlgn="b"/>
                      <a:r>
                        <a:rPr lang="en-NZ" sz="2800" b="0" i="0" u="none" strike="noStrike" dirty="0">
                          <a:solidFill>
                            <a:srgbClr val="000000"/>
                          </a:solidFill>
                          <a:effectLst/>
                          <a:latin typeface="Calibri" panose="020F0502020204030204" pitchFamily="34" charset="0"/>
                        </a:rPr>
                        <a:t>19K</a:t>
                      </a:r>
                    </a:p>
                  </a:txBody>
                  <a:tcPr marL="9525" marR="9525" marT="9525" marB="0" anchor="b"/>
                </a:tc>
                <a:tc>
                  <a:txBody>
                    <a:bodyPr/>
                    <a:lstStyle/>
                    <a:p>
                      <a:pPr algn="ctr" fontAlgn="b"/>
                      <a:r>
                        <a:rPr lang="en-NZ" sz="28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034058261"/>
                  </a:ext>
                </a:extLst>
              </a:tr>
            </a:tbl>
          </a:graphicData>
        </a:graphic>
      </p:graphicFrame>
      <p:grpSp>
        <p:nvGrpSpPr>
          <p:cNvPr id="7" name="Group 6">
            <a:extLst>
              <a:ext uri="{FF2B5EF4-FFF2-40B4-BE49-F238E27FC236}">
                <a16:creationId xmlns:a16="http://schemas.microsoft.com/office/drawing/2014/main" id="{6DC5AA43-83CF-4306-AAEE-F4FC984CFCEC}"/>
              </a:ext>
            </a:extLst>
          </p:cNvPr>
          <p:cNvGrpSpPr/>
          <p:nvPr/>
        </p:nvGrpSpPr>
        <p:grpSpPr>
          <a:xfrm>
            <a:off x="1974298" y="3429000"/>
            <a:ext cx="227715" cy="738664"/>
            <a:chOff x="2147252" y="3574384"/>
            <a:chExt cx="227715" cy="738664"/>
          </a:xfrm>
        </p:grpSpPr>
        <p:sp>
          <p:nvSpPr>
            <p:cNvPr id="5" name="TextBox 4">
              <a:extLst>
                <a:ext uri="{FF2B5EF4-FFF2-40B4-BE49-F238E27FC236}">
                  <a16:creationId xmlns:a16="http://schemas.microsoft.com/office/drawing/2014/main" id="{94AD7091-3954-4F96-99B7-2428DC8A7689}"/>
                </a:ext>
              </a:extLst>
            </p:cNvPr>
            <p:cNvSpPr txBox="1"/>
            <p:nvPr/>
          </p:nvSpPr>
          <p:spPr>
            <a:xfrm>
              <a:off x="2147252" y="3574384"/>
              <a:ext cx="216024" cy="369332"/>
            </a:xfrm>
            <a:prstGeom prst="rect">
              <a:avLst/>
            </a:prstGeom>
            <a:noFill/>
          </p:spPr>
          <p:txBody>
            <a:bodyPr wrap="square" rtlCol="0">
              <a:spAutoFit/>
            </a:bodyPr>
            <a:lstStyle/>
            <a:p>
              <a:r>
                <a:rPr lang="en-US" dirty="0">
                  <a:solidFill>
                    <a:srgbClr val="FF0000"/>
                  </a:solidFill>
                </a:rPr>
                <a:t>*</a:t>
              </a:r>
              <a:endParaRPr lang="en-NZ" dirty="0">
                <a:solidFill>
                  <a:srgbClr val="FF0000"/>
                </a:solidFill>
              </a:endParaRPr>
            </a:p>
          </p:txBody>
        </p:sp>
        <p:sp>
          <p:nvSpPr>
            <p:cNvPr id="6" name="TextBox 5">
              <a:extLst>
                <a:ext uri="{FF2B5EF4-FFF2-40B4-BE49-F238E27FC236}">
                  <a16:creationId xmlns:a16="http://schemas.microsoft.com/office/drawing/2014/main" id="{CF0B6D4F-1C96-48B8-847E-DCE38AD93771}"/>
                </a:ext>
              </a:extLst>
            </p:cNvPr>
            <p:cNvSpPr txBox="1"/>
            <p:nvPr/>
          </p:nvSpPr>
          <p:spPr>
            <a:xfrm>
              <a:off x="2147252" y="3943716"/>
              <a:ext cx="227715" cy="369332"/>
            </a:xfrm>
            <a:prstGeom prst="rect">
              <a:avLst/>
            </a:prstGeom>
            <a:noFill/>
          </p:spPr>
          <p:txBody>
            <a:bodyPr wrap="square" rtlCol="0">
              <a:spAutoFit/>
            </a:bodyPr>
            <a:lstStyle/>
            <a:p>
              <a:r>
                <a:rPr lang="en-US" dirty="0">
                  <a:solidFill>
                    <a:srgbClr val="FF0000"/>
                  </a:solidFill>
                </a:rPr>
                <a:t>*</a:t>
              </a:r>
              <a:endParaRPr lang="en-NZ" dirty="0">
                <a:solidFill>
                  <a:srgbClr val="FF0000"/>
                </a:solidFill>
              </a:endParaRPr>
            </a:p>
          </p:txBody>
        </p:sp>
      </p:grpSp>
    </p:spTree>
    <p:extLst>
      <p:ext uri="{BB962C8B-B14F-4D97-AF65-F5344CB8AC3E}">
        <p14:creationId xmlns:p14="http://schemas.microsoft.com/office/powerpoint/2010/main" val="1213046084"/>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8FA0-6731-4DDA-BBA5-793F72449604}"/>
              </a:ext>
            </a:extLst>
          </p:cNvPr>
          <p:cNvSpPr>
            <a:spLocks noGrp="1"/>
          </p:cNvSpPr>
          <p:nvPr>
            <p:ph type="title"/>
          </p:nvPr>
        </p:nvSpPr>
        <p:spPr>
          <a:xfrm>
            <a:off x="1550989" y="764704"/>
            <a:ext cx="10515600" cy="1325563"/>
          </a:xfrm>
        </p:spPr>
        <p:txBody>
          <a:bodyPr/>
          <a:lstStyle/>
          <a:p>
            <a:r>
              <a:rPr lang="en-NZ" dirty="0">
                <a:solidFill>
                  <a:schemeClr val="accent1">
                    <a:lumMod val="75000"/>
                  </a:schemeClr>
                </a:solidFill>
              </a:rPr>
              <a:t>What can we learn from GWAS data?</a:t>
            </a:r>
          </a:p>
        </p:txBody>
      </p:sp>
      <p:pic>
        <p:nvPicPr>
          <p:cNvPr id="4" name="Picture 2" descr="Double Helix History | The University of Manchester">
            <a:extLst>
              <a:ext uri="{FF2B5EF4-FFF2-40B4-BE49-F238E27FC236}">
                <a16:creationId xmlns:a16="http://schemas.microsoft.com/office/drawing/2014/main" id="{61C87147-3FC8-4C95-9869-7F49B64BD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499" y="2101936"/>
            <a:ext cx="8640960" cy="246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067496"/>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DEFINEDINNAVIGATOR" val="True"/>
  <p:tag name="HOTSPOTTYPE" val="DefinedInNavigator"/>
  <p:tag name="BRANCHTO" val="262"/>
</p:tagLst>
</file>

<file path=ppt/tags/tag2.xml><?xml version="1.0" encoding="utf-8"?>
<p:tagLst xmlns:a="http://schemas.openxmlformats.org/drawingml/2006/main" xmlns:r="http://schemas.openxmlformats.org/officeDocument/2006/relationships" xmlns:p="http://schemas.openxmlformats.org/presentationml/2006/main">
  <p:tag name="TIMING" val="|5.4"/>
</p:tagLst>
</file>

<file path=ppt/tags/tag3.xml><?xml version="1.0" encoding="utf-8"?>
<p:tagLst xmlns:a="http://schemas.openxmlformats.org/drawingml/2006/main" xmlns:r="http://schemas.openxmlformats.org/officeDocument/2006/relationships" xmlns:p="http://schemas.openxmlformats.org/presentationml/2006/main">
  <p:tag name="TIMING" val="|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191b22b-c15a-4434-b494-43724a48f15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B13BF921888F4DAE47D2D5C6A4BEF0" ma:contentTypeVersion="18" ma:contentTypeDescription="Create a new document." ma:contentTypeScope="" ma:versionID="e3a809c17c559f2f890ea86cfd848762">
  <xsd:schema xmlns:xsd="http://www.w3.org/2001/XMLSchema" xmlns:xs="http://www.w3.org/2001/XMLSchema" xmlns:p="http://schemas.microsoft.com/office/2006/metadata/properties" xmlns:ns3="a191b22b-c15a-4434-b494-43724a48f154" xmlns:ns4="566b1b7c-9fb3-4928-b842-ca0507680714" targetNamespace="http://schemas.microsoft.com/office/2006/metadata/properties" ma:root="true" ma:fieldsID="25f869c1fc5ff76dd05a37e7ce7aada6" ns3:_="" ns4:_="">
    <xsd:import namespace="a191b22b-c15a-4434-b494-43724a48f154"/>
    <xsd:import namespace="566b1b7c-9fb3-4928-b842-ca050768071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91b22b-c15a-4434-b494-43724a48f1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6b1b7c-9fb3-4928-b842-ca050768071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BA89AE-D592-490C-9543-417E1B7ED0C2}">
  <ds:schemaRefs>
    <ds:schemaRef ds:uri="http://purl.org/dc/elements/1.1/"/>
    <ds:schemaRef ds:uri="566b1b7c-9fb3-4928-b842-ca0507680714"/>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a191b22b-c15a-4434-b494-43724a48f154"/>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A012751-C320-4E7A-8B29-4E05BC8AE884}">
  <ds:schemaRefs>
    <ds:schemaRef ds:uri="http://schemas.microsoft.com/sharepoint/v3/contenttype/forms"/>
  </ds:schemaRefs>
</ds:datastoreItem>
</file>

<file path=customXml/itemProps3.xml><?xml version="1.0" encoding="utf-8"?>
<ds:datastoreItem xmlns:ds="http://schemas.openxmlformats.org/officeDocument/2006/customXml" ds:itemID="{DF3F9A47-1EC2-4BFA-B0CF-06524281D2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91b22b-c15a-4434-b494-43724a48f154"/>
    <ds:schemaRef ds:uri="566b1b7c-9fb3-4928-b842-ca05076807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24245</TotalTime>
  <Words>1583</Words>
  <Application>Microsoft Office PowerPoint</Application>
  <PresentationFormat>Widescreen</PresentationFormat>
  <Paragraphs>305</Paragraphs>
  <Slides>30</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Arial Narrow</vt:lpstr>
      <vt:lpstr>Calibri</vt:lpstr>
      <vt:lpstr>Calibri Light</vt:lpstr>
      <vt:lpstr>CG Omega</vt:lpstr>
      <vt:lpstr>GillSansRegular</vt:lpstr>
      <vt:lpstr>Times New Roman</vt:lpstr>
      <vt:lpstr>Tw Cen MT</vt:lpstr>
      <vt:lpstr>Wingdings</vt:lpstr>
      <vt:lpstr>Office Theme</vt:lpstr>
      <vt:lpstr>Psychiatric genetics: why do it and  where are we now? </vt:lpstr>
      <vt:lpstr>Why?</vt:lpstr>
      <vt:lpstr>Mental disorders have significant heritability</vt:lpstr>
      <vt:lpstr>Comparative heritability of mental disorders </vt:lpstr>
      <vt:lpstr>How? Single nucleotide polymorphisms (SNPs)</vt:lpstr>
      <vt:lpstr>PowerPoint Presentation</vt:lpstr>
      <vt:lpstr>PowerPoint Presentation</vt:lpstr>
      <vt:lpstr>GWAS progress to date – sample sizes</vt:lpstr>
      <vt:lpstr>What can we learn from GWAS data?</vt:lpstr>
      <vt:lpstr>Anorexia nervosa GWAS as an example</vt:lpstr>
      <vt:lpstr>Anorexia nervosa GWAS (ANGI)</vt:lpstr>
      <vt:lpstr>From genetics to biology</vt:lpstr>
      <vt:lpstr>SNPs found by GWAS often regulate genes</vt:lpstr>
      <vt:lpstr>Anorexia nervosa GWAS: from genetics to biology</vt:lpstr>
      <vt:lpstr> Genetic correlations of anorexia nervosa vs other traits</vt:lpstr>
      <vt:lpstr>From biology to better treatments</vt:lpstr>
      <vt:lpstr>PowerPoint Presentation</vt:lpstr>
      <vt:lpstr>PRS in psychiatry: very active research area!</vt:lpstr>
      <vt:lpstr>Genetic landscape of schizophrenia</vt:lpstr>
      <vt:lpstr>Summary</vt:lpstr>
      <vt:lpstr>https://www.genemappersconference.org/</vt:lpstr>
      <vt:lpstr>PowerPoint Presentation</vt:lpstr>
      <vt:lpstr>Anorexia nervosa GWAS (ANGI)</vt:lpstr>
      <vt:lpstr>Psychiatric diagnoses</vt:lpstr>
      <vt:lpstr>Schizophrenia and genetic risks in families</vt:lpstr>
      <vt:lpstr>PowerPoint Presentation</vt:lpstr>
      <vt:lpstr>Genetic correlations across traits</vt:lpstr>
      <vt:lpstr>Rare structural genetic variants and psychiatry</vt:lpstr>
      <vt:lpstr>Drug development based on genetics</vt:lpstr>
      <vt:lpstr>Genes and drug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Psych genetics U3A</dc:title>
  <dc:creator>Martin Kennedy</dc:creator>
  <cp:lastModifiedBy>Martin Kennedy</cp:lastModifiedBy>
  <cp:revision>1709</cp:revision>
  <cp:lastPrinted>2002-10-04T21:25:25Z</cp:lastPrinted>
  <dcterms:created xsi:type="dcterms:W3CDTF">2002-08-23T21:14:19Z</dcterms:created>
  <dcterms:modified xsi:type="dcterms:W3CDTF">2024-04-10T01:15:39Z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0x0101003BB13BF921888F4DAE47D2D5C6A4BEF0</vt:lpwstr>
  </property>
</Properties>
</file>